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7" r:id="rId3"/>
    <p:sldId id="278" r:id="rId4"/>
    <p:sldId id="285" r:id="rId5"/>
    <p:sldId id="327" r:id="rId6"/>
    <p:sldId id="328" r:id="rId7"/>
    <p:sldId id="319" r:id="rId8"/>
    <p:sldId id="320" r:id="rId9"/>
    <p:sldId id="321" r:id="rId10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F3F3F"/>
        </a:solidFill>
        <a:effectLst/>
        <a:uFillTx/>
        <a:latin typeface="Hind"/>
        <a:ea typeface="Hind"/>
        <a:cs typeface="Hind"/>
        <a:sym typeface="Hind"/>
      </a:defRPr>
    </a:lvl1pPr>
    <a:lvl2pPr marL="0" marR="0" indent="457189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F3F3F"/>
        </a:solidFill>
        <a:effectLst/>
        <a:uFillTx/>
        <a:latin typeface="Hind"/>
        <a:ea typeface="Hind"/>
        <a:cs typeface="Hind"/>
        <a:sym typeface="Hind"/>
      </a:defRPr>
    </a:lvl2pPr>
    <a:lvl3pPr marL="0" marR="0" indent="914377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F3F3F"/>
        </a:solidFill>
        <a:effectLst/>
        <a:uFillTx/>
        <a:latin typeface="Hind"/>
        <a:ea typeface="Hind"/>
        <a:cs typeface="Hind"/>
        <a:sym typeface="Hind"/>
      </a:defRPr>
    </a:lvl3pPr>
    <a:lvl4pPr marL="0" marR="0" indent="1371565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F3F3F"/>
        </a:solidFill>
        <a:effectLst/>
        <a:uFillTx/>
        <a:latin typeface="Hind"/>
        <a:ea typeface="Hind"/>
        <a:cs typeface="Hind"/>
        <a:sym typeface="Hind"/>
      </a:defRPr>
    </a:lvl4pPr>
    <a:lvl5pPr marL="0" marR="0" indent="1828754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F3F3F"/>
        </a:solidFill>
        <a:effectLst/>
        <a:uFillTx/>
        <a:latin typeface="Hind"/>
        <a:ea typeface="Hind"/>
        <a:cs typeface="Hind"/>
        <a:sym typeface="Hind"/>
      </a:defRPr>
    </a:lvl5pPr>
    <a:lvl6pPr marL="0" marR="0" indent="2285943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F3F3F"/>
        </a:solidFill>
        <a:effectLst/>
        <a:uFillTx/>
        <a:latin typeface="Hind"/>
        <a:ea typeface="Hind"/>
        <a:cs typeface="Hind"/>
        <a:sym typeface="Hind"/>
      </a:defRPr>
    </a:lvl6pPr>
    <a:lvl7pPr marL="0" marR="0" indent="2743131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F3F3F"/>
        </a:solidFill>
        <a:effectLst/>
        <a:uFillTx/>
        <a:latin typeface="Hind"/>
        <a:ea typeface="Hind"/>
        <a:cs typeface="Hind"/>
        <a:sym typeface="Hind"/>
      </a:defRPr>
    </a:lvl7pPr>
    <a:lvl8pPr marL="0" marR="0" indent="3200319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F3F3F"/>
        </a:solidFill>
        <a:effectLst/>
        <a:uFillTx/>
        <a:latin typeface="Hind"/>
        <a:ea typeface="Hind"/>
        <a:cs typeface="Hind"/>
        <a:sym typeface="Hind"/>
      </a:defRPr>
    </a:lvl8pPr>
    <a:lvl9pPr marL="0" marR="0" indent="3657508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F3F3F"/>
        </a:solidFill>
        <a:effectLst/>
        <a:uFillTx/>
        <a:latin typeface="Hind"/>
        <a:ea typeface="Hind"/>
        <a:cs typeface="Hind"/>
        <a:sym typeface="Hin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ind"/>
          <a:ea typeface="Hind"/>
          <a:cs typeface="Hind"/>
        </a:font>
        <a:srgbClr val="3F3F3F"/>
      </a:tcTxStyle>
      <a:tcStyle>
        <a:tcBdr>
          <a:left>
            <a:ln w="12700" cap="flat">
              <a:solidFill>
                <a:srgbClr val="3F3F3F"/>
              </a:solidFill>
              <a:prstDash val="solid"/>
              <a:round/>
            </a:ln>
          </a:left>
          <a:right>
            <a:ln w="12700" cap="flat">
              <a:solidFill>
                <a:srgbClr val="3F3F3F"/>
              </a:solidFill>
              <a:prstDash val="solid"/>
              <a:round/>
            </a:ln>
          </a:right>
          <a:top>
            <a:ln w="12700" cap="flat">
              <a:solidFill>
                <a:srgbClr val="3F3F3F"/>
              </a:solidFill>
              <a:prstDash val="solid"/>
              <a:round/>
            </a:ln>
          </a:top>
          <a:bottom>
            <a:ln w="127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solidFill>
                <a:srgbClr val="3F3F3F"/>
              </a:solidFill>
              <a:prstDash val="solid"/>
              <a:round/>
            </a:ln>
          </a:insideH>
          <a:insideV>
            <a:ln w="12700" cap="flat">
              <a:solidFill>
                <a:srgbClr val="3F3F3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Hind"/>
          <a:ea typeface="Hind"/>
          <a:cs typeface="Hind"/>
        </a:font>
        <a:srgbClr val="3F3F3F"/>
      </a:tcTxStyle>
      <a:tcStyle>
        <a:tcBdr>
          <a:left>
            <a:ln w="12700" cap="flat">
              <a:solidFill>
                <a:srgbClr val="3F3F3F"/>
              </a:solidFill>
              <a:prstDash val="solid"/>
              <a:round/>
            </a:ln>
          </a:left>
          <a:right>
            <a:ln w="12700" cap="flat">
              <a:solidFill>
                <a:srgbClr val="3F3F3F"/>
              </a:solidFill>
              <a:prstDash val="solid"/>
              <a:round/>
            </a:ln>
          </a:right>
          <a:top>
            <a:ln w="12700" cap="flat">
              <a:solidFill>
                <a:srgbClr val="3F3F3F"/>
              </a:solidFill>
              <a:prstDash val="solid"/>
              <a:round/>
            </a:ln>
          </a:top>
          <a:bottom>
            <a:ln w="127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solidFill>
                <a:srgbClr val="3F3F3F"/>
              </a:solidFill>
              <a:prstDash val="solid"/>
              <a:round/>
            </a:ln>
          </a:insideH>
          <a:insideV>
            <a:ln w="12700" cap="flat">
              <a:solidFill>
                <a:srgbClr val="3F3F3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firstCol>
    <a:lastRow>
      <a:tcTxStyle b="on" i="off">
        <a:font>
          <a:latin typeface="Hind"/>
          <a:ea typeface="Hind"/>
          <a:cs typeface="Hind"/>
        </a:font>
        <a:srgbClr val="3F3F3F"/>
      </a:tcTxStyle>
      <a:tcStyle>
        <a:tcBdr>
          <a:left>
            <a:ln w="12700" cap="flat">
              <a:solidFill>
                <a:srgbClr val="3F3F3F"/>
              </a:solidFill>
              <a:prstDash val="solid"/>
              <a:round/>
            </a:ln>
          </a:left>
          <a:right>
            <a:ln w="12700" cap="flat">
              <a:solidFill>
                <a:srgbClr val="3F3F3F"/>
              </a:solidFill>
              <a:prstDash val="solid"/>
              <a:round/>
            </a:ln>
          </a:right>
          <a:top>
            <a:ln w="25400" cap="flat">
              <a:solidFill>
                <a:srgbClr val="3F3F3F"/>
              </a:solidFill>
              <a:prstDash val="solid"/>
              <a:round/>
            </a:ln>
          </a:top>
          <a:bottom>
            <a:ln w="127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solidFill>
                <a:srgbClr val="3F3F3F"/>
              </a:solidFill>
              <a:prstDash val="solid"/>
              <a:round/>
            </a:ln>
          </a:insideH>
          <a:insideV>
            <a:ln w="12700" cap="flat">
              <a:solidFill>
                <a:srgbClr val="3F3F3F"/>
              </a:solidFill>
              <a:prstDash val="solid"/>
              <a:round/>
            </a:ln>
          </a:insideV>
        </a:tcBdr>
        <a:fill>
          <a:solidFill>
            <a:srgbClr val="E8E8E8"/>
          </a:solidFill>
        </a:fill>
      </a:tcStyle>
    </a:lastRow>
    <a:firstRow>
      <a:tcTxStyle b="on" i="off">
        <a:font>
          <a:latin typeface="Hind"/>
          <a:ea typeface="Hind"/>
          <a:cs typeface="Hind"/>
        </a:font>
        <a:srgbClr val="3F3F3F"/>
      </a:tcTxStyle>
      <a:tcStyle>
        <a:tcBdr>
          <a:left>
            <a:ln w="12700" cap="flat">
              <a:solidFill>
                <a:srgbClr val="3F3F3F"/>
              </a:solidFill>
              <a:prstDash val="solid"/>
              <a:round/>
            </a:ln>
          </a:left>
          <a:right>
            <a:ln w="12700" cap="flat">
              <a:solidFill>
                <a:srgbClr val="3F3F3F"/>
              </a:solidFill>
              <a:prstDash val="solid"/>
              <a:round/>
            </a:ln>
          </a:right>
          <a:top>
            <a:ln w="12700" cap="flat">
              <a:solidFill>
                <a:srgbClr val="3F3F3F"/>
              </a:solidFill>
              <a:prstDash val="solid"/>
              <a:round/>
            </a:ln>
          </a:top>
          <a:bottom>
            <a:ln w="127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solidFill>
                <a:srgbClr val="3F3F3F"/>
              </a:solidFill>
              <a:prstDash val="solid"/>
              <a:round/>
            </a:ln>
          </a:insideH>
          <a:insideV>
            <a:ln w="12700" cap="flat">
              <a:solidFill>
                <a:srgbClr val="3F3F3F"/>
              </a:solidFill>
              <a:prstDash val="solid"/>
              <a:round/>
            </a:ln>
          </a:insideV>
        </a:tcBdr>
        <a:fill>
          <a:solidFill>
            <a:srgbClr val="E8E8E8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ind"/>
          <a:ea typeface="Hind"/>
          <a:cs typeface="Hind"/>
        </a:font>
        <a:srgbClr val="3F3F3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0CBCC"/>
          </a:solidFill>
        </a:fill>
      </a:tcStyle>
    </a:wholeTbl>
    <a:band2H>
      <a:tcTxStyle/>
      <a:tcStyle>
        <a:tcBdr/>
        <a:fill>
          <a:solidFill>
            <a:srgbClr val="F8E7E7"/>
          </a:solidFill>
        </a:fill>
      </a:tcStyle>
    </a:band2H>
    <a:firstCol>
      <a:tcTxStyle b="on" i="off">
        <a:font>
          <a:latin typeface="Hind"/>
          <a:ea typeface="Hind"/>
          <a:cs typeface="Hi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ind"/>
          <a:ea typeface="Hind"/>
          <a:cs typeface="Hi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ind"/>
          <a:ea typeface="Hind"/>
          <a:cs typeface="Hi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ind"/>
          <a:ea typeface="Hind"/>
          <a:cs typeface="Hind"/>
        </a:font>
        <a:srgbClr val="3F3F3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CBCB"/>
          </a:solidFill>
        </a:fill>
      </a:tcStyle>
    </a:wholeTbl>
    <a:band2H>
      <a:tcTxStyle/>
      <a:tcStyle>
        <a:tcBdr/>
        <a:fill>
          <a:solidFill>
            <a:srgbClr val="F3E7E7"/>
          </a:solidFill>
        </a:fill>
      </a:tcStyle>
    </a:band2H>
    <a:firstCol>
      <a:tcTxStyle b="on" i="off">
        <a:font>
          <a:latin typeface="Hind"/>
          <a:ea typeface="Hind"/>
          <a:cs typeface="Hi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ind"/>
          <a:ea typeface="Hind"/>
          <a:cs typeface="Hi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ind"/>
          <a:ea typeface="Hind"/>
          <a:cs typeface="Hi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ind"/>
          <a:ea typeface="Hind"/>
          <a:cs typeface="Hind"/>
        </a:font>
        <a:srgbClr val="3F3F3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ACB"/>
          </a:solidFill>
        </a:fill>
      </a:tcStyle>
    </a:wholeTbl>
    <a:band2H>
      <a:tcTxStyle/>
      <a:tcStyle>
        <a:tcBdr/>
        <a:fill>
          <a:solidFill>
            <a:srgbClr val="F3E6E7"/>
          </a:solidFill>
        </a:fill>
      </a:tcStyle>
    </a:band2H>
    <a:firstCol>
      <a:tcTxStyle b="on" i="off">
        <a:font>
          <a:latin typeface="Hind"/>
          <a:ea typeface="Hind"/>
          <a:cs typeface="Hi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ind"/>
          <a:ea typeface="Hind"/>
          <a:cs typeface="Hi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ind"/>
          <a:ea typeface="Hind"/>
          <a:cs typeface="Hi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ind"/>
          <a:ea typeface="Hind"/>
          <a:cs typeface="Hind"/>
        </a:font>
        <a:srgbClr val="3F3F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ind"/>
          <a:ea typeface="Hind"/>
          <a:cs typeface="Hi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ind"/>
          <a:ea typeface="Hind"/>
          <a:cs typeface="Hind"/>
        </a:font>
        <a:srgbClr val="3F3F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F3F3F"/>
              </a:solidFill>
              <a:prstDash val="solid"/>
              <a:round/>
            </a:ln>
          </a:top>
          <a:bottom>
            <a:ln w="254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ind"/>
          <a:ea typeface="Hind"/>
          <a:cs typeface="Hi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F3F3F"/>
              </a:solidFill>
              <a:prstDash val="solid"/>
              <a:round/>
            </a:ln>
          </a:top>
          <a:bottom>
            <a:ln w="254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ind"/>
          <a:ea typeface="Hind"/>
          <a:cs typeface="Hind"/>
        </a:font>
        <a:srgbClr val="3F3F3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Hind"/>
          <a:ea typeface="Hind"/>
          <a:cs typeface="Hi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F3F3F"/>
          </a:solidFill>
        </a:fill>
      </a:tcStyle>
    </a:firstCol>
    <a:lastRow>
      <a:tcTxStyle b="on" i="off">
        <a:font>
          <a:latin typeface="Hind"/>
          <a:ea typeface="Hind"/>
          <a:cs typeface="Hi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F3F3F"/>
          </a:solidFill>
        </a:fill>
      </a:tcStyle>
    </a:lastRow>
    <a:firstRow>
      <a:tcTxStyle b="on" i="off">
        <a:font>
          <a:latin typeface="Hind"/>
          <a:ea typeface="Hind"/>
          <a:cs typeface="Hi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F3F3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99" autoAdjust="0"/>
  </p:normalViewPr>
  <p:slideViewPr>
    <p:cSldViewPr snapToGrid="0">
      <p:cViewPr varScale="1">
        <p:scale>
          <a:sx n="91" d="100"/>
          <a:sy n="91" d="100"/>
        </p:scale>
        <p:origin x="131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C6EDC990-95EA-4F2D-A5BA-D65EFF46A30F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6AE22816-9F5F-47D0-AC92-9B0D0E968E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437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 lIns="91422" tIns="45711" rIns="91422" bIns="45711"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906359" y="4715155"/>
            <a:ext cx="4984962" cy="4466987"/>
          </a:xfrm>
          <a:prstGeom prst="rect">
            <a:avLst/>
          </a:prstGeom>
        </p:spPr>
        <p:txBody>
          <a:bodyPr lIns="91422" tIns="45711" rIns="91422" bIns="45711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9401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914377" latinLnBrk="0">
      <a:defRPr sz="1200">
        <a:latin typeface="+mn-lt"/>
        <a:ea typeface="+mn-ea"/>
        <a:cs typeface="+mn-cs"/>
        <a:sym typeface="Calibri"/>
      </a:defRPr>
    </a:lvl1pPr>
    <a:lvl2pPr indent="228600" defTabSz="914377" latinLnBrk="0">
      <a:defRPr sz="1200">
        <a:latin typeface="+mn-lt"/>
        <a:ea typeface="+mn-ea"/>
        <a:cs typeface="+mn-cs"/>
        <a:sym typeface="Calibri"/>
      </a:defRPr>
    </a:lvl2pPr>
    <a:lvl3pPr indent="457200" defTabSz="914377" latinLnBrk="0">
      <a:defRPr sz="1200">
        <a:latin typeface="+mn-lt"/>
        <a:ea typeface="+mn-ea"/>
        <a:cs typeface="+mn-cs"/>
        <a:sym typeface="Calibri"/>
      </a:defRPr>
    </a:lvl3pPr>
    <a:lvl4pPr indent="685800" defTabSz="914377" latinLnBrk="0">
      <a:defRPr sz="1200">
        <a:latin typeface="+mn-lt"/>
        <a:ea typeface="+mn-ea"/>
        <a:cs typeface="+mn-cs"/>
        <a:sym typeface="Calibri"/>
      </a:defRPr>
    </a:lvl4pPr>
    <a:lvl5pPr indent="914400" defTabSz="914377" latinLnBrk="0">
      <a:defRPr sz="1200">
        <a:latin typeface="+mn-lt"/>
        <a:ea typeface="+mn-ea"/>
        <a:cs typeface="+mn-cs"/>
        <a:sym typeface="Calibri"/>
      </a:defRPr>
    </a:lvl5pPr>
    <a:lvl6pPr indent="1143000" defTabSz="914377" latinLnBrk="0">
      <a:defRPr sz="1200">
        <a:latin typeface="+mn-lt"/>
        <a:ea typeface="+mn-ea"/>
        <a:cs typeface="+mn-cs"/>
        <a:sym typeface="Calibri"/>
      </a:defRPr>
    </a:lvl6pPr>
    <a:lvl7pPr indent="1371600" defTabSz="914377" latinLnBrk="0">
      <a:defRPr sz="1200">
        <a:latin typeface="+mn-lt"/>
        <a:ea typeface="+mn-ea"/>
        <a:cs typeface="+mn-cs"/>
        <a:sym typeface="Calibri"/>
      </a:defRPr>
    </a:lvl7pPr>
    <a:lvl8pPr indent="1600200" defTabSz="914377" latinLnBrk="0">
      <a:defRPr sz="1200">
        <a:latin typeface="+mn-lt"/>
        <a:ea typeface="+mn-ea"/>
        <a:cs typeface="+mn-cs"/>
        <a:sym typeface="Calibri"/>
      </a:defRPr>
    </a:lvl8pPr>
    <a:lvl9pPr indent="1828800" defTabSz="914377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067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de-DE" sz="1200" dirty="0"/>
              <a:t>.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64471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background the heating room with a plasterboard or lattice box enclosure.</a:t>
            </a: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foreground the horizontal distribution line.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6" y="9428588"/>
            <a:ext cx="2945659" cy="498055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1E2B87D6-EE83-42F7-B2CB-99C6809EFE6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28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370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6" y="9428588"/>
            <a:ext cx="2945659" cy="498055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1E2B87D6-EE83-42F7-B2CB-99C6809EFE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7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82031">
              <a:spcBef>
                <a:spcPts val="386"/>
              </a:spcBef>
              <a:buFont typeface="Arial" panose="020B0604020202020204" pitchFamily="34" charset="0"/>
              <a:buNone/>
            </a:pPr>
            <a:endParaRPr lang="de-AT" altLang="de-DE" sz="1600" kern="12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6" y="9428588"/>
            <a:ext cx="2945659" cy="498055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1E2B87D6-EE83-42F7-B2CB-99C6809EFE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4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6" y="9428588"/>
            <a:ext cx="2945659" cy="498055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1E2B87D6-EE83-42F7-B2CB-99C6809EFE6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44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6" y="9428588"/>
            <a:ext cx="2945659" cy="498055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1E2B87D6-EE83-42F7-B2CB-99C6809EFE6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36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73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6"/>
          <p:cNvGrpSpPr/>
          <p:nvPr/>
        </p:nvGrpSpPr>
        <p:grpSpPr>
          <a:xfrm>
            <a:off x="9640607" y="257083"/>
            <a:ext cx="2359843" cy="535580"/>
            <a:chOff x="0" y="0"/>
            <a:chExt cx="2359842" cy="535578"/>
          </a:xfrm>
        </p:grpSpPr>
        <p:sp>
          <p:nvSpPr>
            <p:cNvPr id="15" name="Rectangle 7"/>
            <p:cNvSpPr/>
            <p:nvPr/>
          </p:nvSpPr>
          <p:spPr>
            <a:xfrm>
              <a:off x="-1" y="-1"/>
              <a:ext cx="2359844" cy="5355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88900" dist="38100" dir="27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/>
              </a:pPr>
              <a:endParaRPr/>
            </a:p>
          </p:txBody>
        </p:sp>
        <p:pic>
          <p:nvPicPr>
            <p:cNvPr id="16" name="Grafik 8" descr="Grafi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751" y="141008"/>
              <a:ext cx="2100340" cy="2535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9" name="Titeltext"/>
          <p:cNvSpPr txBox="1">
            <a:spLocks noGrp="1"/>
          </p:cNvSpPr>
          <p:nvPr>
            <p:ph type="title"/>
          </p:nvPr>
        </p:nvSpPr>
        <p:spPr>
          <a:xfrm>
            <a:off x="165846" y="100854"/>
            <a:ext cx="8823513" cy="91440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6"/>
          <p:cNvGrpSpPr/>
          <p:nvPr/>
        </p:nvGrpSpPr>
        <p:grpSpPr>
          <a:xfrm>
            <a:off x="9640607" y="257083"/>
            <a:ext cx="2359843" cy="535580"/>
            <a:chOff x="0" y="0"/>
            <a:chExt cx="2359842" cy="535578"/>
          </a:xfrm>
        </p:grpSpPr>
        <p:sp>
          <p:nvSpPr>
            <p:cNvPr id="26" name="Rectangle 7"/>
            <p:cNvSpPr/>
            <p:nvPr/>
          </p:nvSpPr>
          <p:spPr>
            <a:xfrm>
              <a:off x="-1" y="-1"/>
              <a:ext cx="2359844" cy="5355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88900" dist="38100" dir="27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/>
              </a:pPr>
              <a:endParaRPr/>
            </a:p>
          </p:txBody>
        </p:sp>
        <p:pic>
          <p:nvPicPr>
            <p:cNvPr id="27" name="Grafik 8" descr="Grafi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751" y="141008"/>
              <a:ext cx="2100340" cy="2535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" name="Textebene 1…"/>
          <p:cNvSpPr txBox="1">
            <a:spLocks noGrp="1"/>
          </p:cNvSpPr>
          <p:nvPr>
            <p:ph type="body" idx="1"/>
          </p:nvPr>
        </p:nvSpPr>
        <p:spPr>
          <a:xfrm>
            <a:off x="333934" y="1334806"/>
            <a:ext cx="10786783" cy="4837395"/>
          </a:xfrm>
          <a:prstGeom prst="rect">
            <a:avLst/>
          </a:prstGeom>
        </p:spPr>
        <p:txBody>
          <a:bodyPr/>
          <a:lstStyle>
            <a:lvl1pPr marL="228593" indent="-228593">
              <a:buSzPct val="100000"/>
              <a:buFont typeface="Arial"/>
              <a:buChar char="•"/>
              <a:defRPr sz="2800">
                <a:solidFill>
                  <a:srgbClr val="3F3F3F"/>
                </a:solidFill>
              </a:defRPr>
            </a:lvl1pPr>
            <a:lvl2pPr marL="723881" indent="-266692">
              <a:buSzPct val="100000"/>
              <a:buFont typeface="Arial"/>
              <a:buChar char="•"/>
              <a:defRPr sz="2800">
                <a:solidFill>
                  <a:srgbClr val="3F3F3F"/>
                </a:solidFill>
              </a:defRPr>
            </a:lvl2pPr>
            <a:lvl3pPr marL="1234408" indent="-320031">
              <a:buSzPct val="100000"/>
              <a:buFont typeface="Arial"/>
              <a:buChar char="•"/>
              <a:defRPr sz="2800">
                <a:solidFill>
                  <a:srgbClr val="3F3F3F"/>
                </a:solidFill>
              </a:defRPr>
            </a:lvl3pPr>
            <a:lvl4pPr marL="1727156" indent="-355590">
              <a:buSzPct val="100000"/>
              <a:buFont typeface="Arial"/>
              <a:buChar char="•"/>
              <a:defRPr sz="2800">
                <a:solidFill>
                  <a:srgbClr val="3F3F3F"/>
                </a:solidFill>
              </a:defRPr>
            </a:lvl4pPr>
            <a:lvl5pPr marL="2184345" indent="-355590">
              <a:buSzPct val="100000"/>
              <a:buFont typeface="Arial"/>
              <a:buChar char="•"/>
              <a:defRPr sz="2800">
                <a:solidFill>
                  <a:srgbClr val="3F3F3F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1" name="Titeltext"/>
          <p:cNvSpPr txBox="1">
            <a:spLocks noGrp="1"/>
          </p:cNvSpPr>
          <p:nvPr>
            <p:ph type="title"/>
          </p:nvPr>
        </p:nvSpPr>
        <p:spPr>
          <a:xfrm>
            <a:off x="165846" y="100854"/>
            <a:ext cx="8823513" cy="91440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ieren 6"/>
          <p:cNvGrpSpPr/>
          <p:nvPr/>
        </p:nvGrpSpPr>
        <p:grpSpPr>
          <a:xfrm>
            <a:off x="9640607" y="257083"/>
            <a:ext cx="2359843" cy="535580"/>
            <a:chOff x="0" y="0"/>
            <a:chExt cx="2359842" cy="535578"/>
          </a:xfrm>
        </p:grpSpPr>
        <p:sp>
          <p:nvSpPr>
            <p:cNvPr id="38" name="Rectangle 7"/>
            <p:cNvSpPr/>
            <p:nvPr/>
          </p:nvSpPr>
          <p:spPr>
            <a:xfrm>
              <a:off x="-1" y="-1"/>
              <a:ext cx="2359844" cy="5355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88900" dist="38100" dir="27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/>
              </a:pPr>
              <a:endParaRPr/>
            </a:p>
          </p:txBody>
        </p:sp>
        <p:pic>
          <p:nvPicPr>
            <p:cNvPr id="39" name="Grafik 8" descr="Grafi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751" y="141008"/>
              <a:ext cx="2100340" cy="2535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2" name="Titeltext"/>
          <p:cNvSpPr txBox="1">
            <a:spLocks noGrp="1"/>
          </p:cNvSpPr>
          <p:nvPr>
            <p:ph type="title"/>
          </p:nvPr>
        </p:nvSpPr>
        <p:spPr>
          <a:xfrm>
            <a:off x="165846" y="100854"/>
            <a:ext cx="8823513" cy="91440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6"/>
          <p:cNvGrpSpPr/>
          <p:nvPr/>
        </p:nvGrpSpPr>
        <p:grpSpPr>
          <a:xfrm>
            <a:off x="9640607" y="257083"/>
            <a:ext cx="2359843" cy="535580"/>
            <a:chOff x="0" y="0"/>
            <a:chExt cx="2359842" cy="535578"/>
          </a:xfrm>
        </p:grpSpPr>
        <p:sp>
          <p:nvSpPr>
            <p:cNvPr id="2" name="Rectangle 7"/>
            <p:cNvSpPr/>
            <p:nvPr/>
          </p:nvSpPr>
          <p:spPr>
            <a:xfrm>
              <a:off x="-1" y="-1"/>
              <a:ext cx="2359844" cy="5355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88900" dist="38100" dir="27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/>
              </a:pPr>
              <a:endParaRPr/>
            </a:p>
          </p:txBody>
        </p:sp>
        <p:pic>
          <p:nvPicPr>
            <p:cNvPr id="3" name="Grafik 8" descr="Grafik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9751" y="141008"/>
              <a:ext cx="2100340" cy="2535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" name="Textebene 1…"/>
          <p:cNvSpPr txBox="1">
            <a:spLocks noGrp="1"/>
          </p:cNvSpPr>
          <p:nvPr>
            <p:ph type="body" idx="1"/>
          </p:nvPr>
        </p:nvSpPr>
        <p:spPr>
          <a:xfrm>
            <a:off x="226734" y="1277472"/>
            <a:ext cx="10665384" cy="4684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693345" y="6628503"/>
            <a:ext cx="245404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7" name="Title Placeholder 1"/>
          <p:cNvSpPr txBox="1"/>
          <p:nvPr/>
        </p:nvSpPr>
        <p:spPr>
          <a:xfrm>
            <a:off x="211567" y="100854"/>
            <a:ext cx="8732072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28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8" name="Titel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Signika"/>
          <a:ea typeface="Signika"/>
          <a:cs typeface="Signika"/>
          <a:sym typeface="Signika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Signika"/>
          <a:ea typeface="Signika"/>
          <a:cs typeface="Signika"/>
          <a:sym typeface="Signika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Signika"/>
          <a:ea typeface="Signika"/>
          <a:cs typeface="Signika"/>
          <a:sym typeface="Signika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Signika"/>
          <a:ea typeface="Signika"/>
          <a:cs typeface="Signika"/>
          <a:sym typeface="Signika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Signika"/>
          <a:ea typeface="Signika"/>
          <a:cs typeface="Signika"/>
          <a:sym typeface="Signika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Signika"/>
          <a:ea typeface="Signika"/>
          <a:cs typeface="Signika"/>
          <a:sym typeface="Signika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Signika"/>
          <a:ea typeface="Signika"/>
          <a:cs typeface="Signika"/>
          <a:sym typeface="Signika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Signika"/>
          <a:ea typeface="Signika"/>
          <a:cs typeface="Signika"/>
          <a:sym typeface="Signika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Signika"/>
          <a:ea typeface="Signika"/>
          <a:cs typeface="Signika"/>
          <a:sym typeface="Signika"/>
        </a:defRPr>
      </a:lvl9pPr>
    </p:titleStyle>
    <p:bodyStyle>
      <a:lvl1pPr marL="0" marR="0" indent="0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909090"/>
          </a:solidFill>
          <a:uFillTx/>
          <a:latin typeface="Signika"/>
          <a:ea typeface="Signika"/>
          <a:cs typeface="Signika"/>
          <a:sym typeface="Signika"/>
        </a:defRPr>
      </a:lvl1pPr>
      <a:lvl2pPr marL="0" marR="0" indent="457189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909090"/>
          </a:solidFill>
          <a:uFillTx/>
          <a:latin typeface="Signika"/>
          <a:ea typeface="Signika"/>
          <a:cs typeface="Signika"/>
          <a:sym typeface="Signika"/>
        </a:defRPr>
      </a:lvl2pPr>
      <a:lvl3pPr marL="0" marR="0" indent="914377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909090"/>
          </a:solidFill>
          <a:uFillTx/>
          <a:latin typeface="Signika"/>
          <a:ea typeface="Signika"/>
          <a:cs typeface="Signika"/>
          <a:sym typeface="Signika"/>
        </a:defRPr>
      </a:lvl3pPr>
      <a:lvl4pPr marL="0" marR="0" indent="1371565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909090"/>
          </a:solidFill>
          <a:uFillTx/>
          <a:latin typeface="Signika"/>
          <a:ea typeface="Signika"/>
          <a:cs typeface="Signika"/>
          <a:sym typeface="Signika"/>
        </a:defRPr>
      </a:lvl4pPr>
      <a:lvl5pPr marL="0" marR="0" indent="1828754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909090"/>
          </a:solidFill>
          <a:uFillTx/>
          <a:latin typeface="Signika"/>
          <a:ea typeface="Signika"/>
          <a:cs typeface="Signika"/>
          <a:sym typeface="Signika"/>
        </a:defRPr>
      </a:lvl5pPr>
      <a:lvl6pPr marL="0" marR="0" indent="2285943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909090"/>
          </a:solidFill>
          <a:uFillTx/>
          <a:latin typeface="Signika"/>
          <a:ea typeface="Signika"/>
          <a:cs typeface="Signika"/>
          <a:sym typeface="Signika"/>
        </a:defRPr>
      </a:lvl6pPr>
      <a:lvl7pPr marL="0" marR="0" indent="2743131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909090"/>
          </a:solidFill>
          <a:uFillTx/>
          <a:latin typeface="Signika"/>
          <a:ea typeface="Signika"/>
          <a:cs typeface="Signika"/>
          <a:sym typeface="Signika"/>
        </a:defRPr>
      </a:lvl7pPr>
      <a:lvl8pPr marL="0" marR="0" indent="3200319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909090"/>
          </a:solidFill>
          <a:uFillTx/>
          <a:latin typeface="Signika"/>
          <a:ea typeface="Signika"/>
          <a:cs typeface="Signika"/>
          <a:sym typeface="Signika"/>
        </a:defRPr>
      </a:lvl8pPr>
      <a:lvl9pPr marL="0" marR="0" indent="3657508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909090"/>
          </a:solidFill>
          <a:uFillTx/>
          <a:latin typeface="Signika"/>
          <a:ea typeface="Signika"/>
          <a:cs typeface="Signika"/>
          <a:sym typeface="Signika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ignika Light"/>
        </a:defRPr>
      </a:lvl1pPr>
      <a:lvl2pPr marL="0" marR="0" indent="457189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ignika Light"/>
        </a:defRPr>
      </a:lvl2pPr>
      <a:lvl3pPr marL="0" marR="0" indent="914377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ignika Light"/>
        </a:defRPr>
      </a:lvl3pPr>
      <a:lvl4pPr marL="0" marR="0" indent="1371565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ignika Light"/>
        </a:defRPr>
      </a:lvl4pPr>
      <a:lvl5pPr marL="0" marR="0" indent="1828754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ignika Light"/>
        </a:defRPr>
      </a:lvl5pPr>
      <a:lvl6pPr marL="0" marR="0" indent="2285943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ignika Light"/>
        </a:defRPr>
      </a:lvl6pPr>
      <a:lvl7pPr marL="0" marR="0" indent="2743131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ignika Light"/>
        </a:defRPr>
      </a:lvl7pPr>
      <a:lvl8pPr marL="0" marR="0" indent="3200319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ignika Light"/>
        </a:defRPr>
      </a:lvl8pPr>
      <a:lvl9pPr marL="0" marR="0" indent="3657508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ignik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ußzeilenplatzhalter 3"/>
          <p:cNvSpPr txBox="1"/>
          <p:nvPr/>
        </p:nvSpPr>
        <p:spPr>
          <a:xfrm>
            <a:off x="3936401" y="6628503"/>
            <a:ext cx="40233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1pPr>
          </a:lstStyle>
          <a:p>
            <a:endParaRPr dirty="0"/>
          </a:p>
        </p:txBody>
      </p:sp>
      <p:sp>
        <p:nvSpPr>
          <p:cNvPr id="73" name="Foliennummernplatzhalter 2"/>
          <p:cNvSpPr txBox="1">
            <a:spLocks noGrp="1"/>
          </p:cNvSpPr>
          <p:nvPr>
            <p:ph type="sldNum" sz="quarter" idx="2"/>
          </p:nvPr>
        </p:nvSpPr>
        <p:spPr>
          <a:xfrm>
            <a:off x="11763976" y="6628503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2" name="Textfeld 1"/>
          <p:cNvSpPr txBox="1"/>
          <p:nvPr/>
        </p:nvSpPr>
        <p:spPr>
          <a:xfrm>
            <a:off x="198665" y="6031021"/>
            <a:ext cx="62446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Daniela Huber –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dwelling stock management / SOZIALBAU AG</a:t>
            </a:r>
            <a:endParaRPr lang="de-DE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6428" y="1624258"/>
            <a:ext cx="800635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sz="2000" b="1" u="sng" dirty="0" err="1"/>
              <a:t>DecarbCities</a:t>
            </a:r>
            <a:r>
              <a:rPr lang="en-US" sz="2000" b="1" u="sng" dirty="0"/>
              <a:t> conference</a:t>
            </a:r>
          </a:p>
          <a:p>
            <a:r>
              <a:rPr lang="en-US" sz="2000" b="1" dirty="0"/>
              <a:t>Session "Solutions to </a:t>
            </a:r>
            <a:r>
              <a:rPr lang="en-US" sz="2000" b="1" dirty="0" err="1"/>
              <a:t>decarbonise</a:t>
            </a:r>
            <a:r>
              <a:rPr lang="en-US" sz="2000" b="1" dirty="0"/>
              <a:t> multi-family buildings: let’s do it!"</a:t>
            </a:r>
            <a:endParaRPr kumimoji="0" lang="de-DE" sz="2000" b="1" i="0" u="none" strike="noStrike" cap="none" spc="0" normalizeH="0" baseline="0" dirty="0">
              <a:ln>
                <a:noFill/>
              </a:ln>
              <a:solidFill>
                <a:srgbClr val="3F3F3F"/>
              </a:solidFill>
              <a:effectLst/>
              <a:uFillTx/>
              <a:sym typeface="Hin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99511" y="3073588"/>
            <a:ext cx="6586096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de-DE" sz="3600" b="1" cap="all" dirty="0">
                <a:solidFill>
                  <a:srgbClr val="C00000"/>
                </a:solidFill>
              </a:rPr>
              <a:t>CENTRALIZING OF INDIVIDUAL</a:t>
            </a:r>
          </a:p>
          <a:p>
            <a:pPr algn="ctr"/>
            <a:r>
              <a:rPr lang="de-DE" sz="3600" b="1" cap="all" dirty="0">
                <a:solidFill>
                  <a:srgbClr val="C00000"/>
                </a:solidFill>
              </a:rPr>
              <a:t>GAS Floor </a:t>
            </a:r>
            <a:r>
              <a:rPr lang="de-DE" sz="3600" b="1" cap="all" dirty="0" err="1">
                <a:solidFill>
                  <a:srgbClr val="C00000"/>
                </a:solidFill>
              </a:rPr>
              <a:t>heaters</a:t>
            </a:r>
            <a:r>
              <a:rPr lang="de-DE" sz="3600" b="1" cap="all" dirty="0">
                <a:solidFill>
                  <a:srgbClr val="C00000"/>
                </a:solidFill>
              </a:rPr>
              <a:t> </a:t>
            </a:r>
            <a:endParaRPr kumimoji="0" lang="de-DE" sz="3600" b="0" i="0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Hind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oliennummernplatzhalter 2"/>
          <p:cNvSpPr txBox="1">
            <a:spLocks noGrp="1"/>
          </p:cNvSpPr>
          <p:nvPr>
            <p:ph type="sldNum" sz="quarter" idx="2"/>
          </p:nvPr>
        </p:nvSpPr>
        <p:spPr>
          <a:xfrm>
            <a:off x="11763976" y="6628503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19" name="Das Wohngebäude der Zukunft?"/>
          <p:cNvSpPr txBox="1">
            <a:spLocks noGrp="1"/>
          </p:cNvSpPr>
          <p:nvPr>
            <p:ph type="title"/>
          </p:nvPr>
        </p:nvSpPr>
        <p:spPr>
          <a:xfrm>
            <a:off x="165846" y="0"/>
            <a:ext cx="8823513" cy="1116109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4800"/>
              </a:lnSpc>
              <a:defRPr sz="29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de-DE" dirty="0">
                <a:latin typeface="Hind"/>
              </a:rPr>
              <a:t>Fact-Sheet: </a:t>
            </a:r>
            <a:r>
              <a:rPr lang="de-DE" b="0" dirty="0">
                <a:latin typeface="Hind"/>
              </a:rPr>
              <a:t>SOZIALBAU AG</a:t>
            </a:r>
            <a:endParaRPr b="0" dirty="0">
              <a:latin typeface="Hind"/>
            </a:endParaRPr>
          </a:p>
        </p:txBody>
      </p:sp>
      <p:sp>
        <p:nvSpPr>
          <p:cNvPr id="127" name="Fernwärme u. Strom"/>
          <p:cNvSpPr txBox="1"/>
          <p:nvPr/>
        </p:nvSpPr>
        <p:spPr>
          <a:xfrm>
            <a:off x="704667" y="5025905"/>
            <a:ext cx="9239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/>
            </a:lvl1pPr>
          </a:lstStyle>
          <a:p>
            <a:endParaRPr dirty="0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FC1F151-2B54-48EA-94C0-F8A71E498CCD}"/>
              </a:ext>
            </a:extLst>
          </p:cNvPr>
          <p:cNvSpPr txBox="1">
            <a:spLocks/>
          </p:cNvSpPr>
          <p:nvPr/>
        </p:nvSpPr>
        <p:spPr>
          <a:xfrm>
            <a:off x="287677" y="1438549"/>
            <a:ext cx="10993347" cy="449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3888" indent="-263525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88" indent="-27781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4613" indent="-26352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Hind" panose="02000000000000000000" pitchFamily="2" charset="0"/>
                <a:cs typeface="Hind" panose="02000000000000000000" pitchFamily="2" charset="0"/>
              </a:rPr>
              <a:t>SOZIALBAU AG is the biggest non-for-profit housing association in Austria.</a:t>
            </a:r>
            <a:br>
              <a:rPr lang="de-DE" dirty="0">
                <a:latin typeface="Hind" panose="02000000000000000000" pitchFamily="2" charset="0"/>
                <a:cs typeface="Hind" panose="02000000000000000000" pitchFamily="2" charset="0"/>
              </a:rPr>
            </a:br>
            <a:endParaRPr lang="de-DE" dirty="0">
              <a:latin typeface="Hind" panose="02000000000000000000" pitchFamily="2" charset="0"/>
              <a:cs typeface="Hind" panose="02000000000000000000" pitchFamily="2" charset="0"/>
            </a:endParaRPr>
          </a:p>
          <a:p>
            <a:r>
              <a:rPr lang="en-GB" dirty="0">
                <a:effectLst/>
                <a:latin typeface="Hind" panose="02000000000000000000" pitchFamily="2" charset="0"/>
                <a:ea typeface="Calibri" panose="020F0502020204030204" pitchFamily="34" charset="0"/>
                <a:cs typeface="Hind" panose="02000000000000000000" pitchFamily="2" charset="0"/>
              </a:rPr>
              <a:t>120,000 inhabitants (about 7% of </a:t>
            </a:r>
            <a:r>
              <a:rPr lang="en-GB" dirty="0" err="1">
                <a:effectLst/>
                <a:latin typeface="Hind" panose="02000000000000000000" pitchFamily="2" charset="0"/>
                <a:ea typeface="Calibri" panose="020F0502020204030204" pitchFamily="34" charset="0"/>
                <a:cs typeface="Hind" panose="02000000000000000000" pitchFamily="2" charset="0"/>
              </a:rPr>
              <a:t>vienna</a:t>
            </a:r>
            <a:r>
              <a:rPr lang="en-GB" dirty="0">
                <a:effectLst/>
                <a:latin typeface="Hind" panose="02000000000000000000" pitchFamily="2" charset="0"/>
                <a:ea typeface="Calibri" panose="020F0502020204030204" pitchFamily="34" charset="0"/>
                <a:cs typeface="Hind" panose="02000000000000000000" pitchFamily="2" charset="0"/>
              </a:rPr>
              <a:t>) in</a:t>
            </a:r>
          </a:p>
          <a:p>
            <a:endParaRPr lang="en-GB" dirty="0">
              <a:effectLst/>
              <a:latin typeface="Hind" panose="02000000000000000000" pitchFamily="2" charset="0"/>
              <a:ea typeface="Calibri" panose="020F0502020204030204" pitchFamily="34" charset="0"/>
              <a:cs typeface="Hind" panose="02000000000000000000" pitchFamily="2" charset="0"/>
            </a:endParaRPr>
          </a:p>
          <a:p>
            <a:r>
              <a:rPr lang="en-GB" dirty="0">
                <a:effectLst/>
                <a:latin typeface="Hind" panose="02000000000000000000" pitchFamily="2" charset="0"/>
                <a:ea typeface="Calibri" panose="020F0502020204030204" pitchFamily="34" charset="0"/>
                <a:cs typeface="Hind" panose="02000000000000000000" pitchFamily="2" charset="0"/>
              </a:rPr>
              <a:t>53,000 dwellings</a:t>
            </a:r>
          </a:p>
          <a:p>
            <a:endParaRPr lang="en-GB" dirty="0">
              <a:effectLst/>
              <a:latin typeface="Hind" panose="02000000000000000000" pitchFamily="2" charset="0"/>
              <a:ea typeface="Calibri" panose="020F0502020204030204" pitchFamily="34" charset="0"/>
              <a:cs typeface="Hind" panose="02000000000000000000" pitchFamily="2" charset="0"/>
            </a:endParaRPr>
          </a:p>
          <a:p>
            <a:r>
              <a:rPr lang="en-GB" dirty="0">
                <a:effectLst/>
                <a:latin typeface="Hind" panose="02000000000000000000" pitchFamily="2" charset="0"/>
                <a:ea typeface="Calibri" panose="020F0502020204030204" pitchFamily="34" charset="0"/>
                <a:cs typeface="Hind" panose="02000000000000000000" pitchFamily="2" charset="0"/>
              </a:rPr>
              <a:t>6.000 of which are still heated with individual gas floor heaters</a:t>
            </a:r>
            <a:br>
              <a:rPr lang="en-GB" dirty="0">
                <a:effectLst/>
                <a:latin typeface="Hind" panose="02000000000000000000" pitchFamily="2" charset="0"/>
                <a:ea typeface="Calibri" panose="020F0502020204030204" pitchFamily="34" charset="0"/>
                <a:cs typeface="Hind" panose="02000000000000000000" pitchFamily="2" charset="0"/>
              </a:rPr>
            </a:br>
            <a:r>
              <a:rPr lang="en-GB" dirty="0">
                <a:effectLst/>
                <a:latin typeface="Hind" panose="02000000000000000000" pitchFamily="2" charset="0"/>
                <a:ea typeface="Calibri" panose="020F0502020204030204" pitchFamily="34" charset="0"/>
                <a:cs typeface="Hind" panose="02000000000000000000" pitchFamily="2" charset="0"/>
              </a:rPr>
              <a:t>(about 400,000 in </a:t>
            </a:r>
            <a:r>
              <a:rPr lang="en-GB" dirty="0" err="1">
                <a:effectLst/>
                <a:latin typeface="Hind" panose="02000000000000000000" pitchFamily="2" charset="0"/>
                <a:ea typeface="Calibri" panose="020F0502020204030204" pitchFamily="34" charset="0"/>
                <a:cs typeface="Hind" panose="02000000000000000000" pitchFamily="2" charset="0"/>
              </a:rPr>
              <a:t>vienna</a:t>
            </a:r>
            <a:r>
              <a:rPr lang="en-GB" dirty="0">
                <a:effectLst/>
                <a:latin typeface="Hind" panose="02000000000000000000" pitchFamily="2" charset="0"/>
                <a:ea typeface="Calibri" panose="020F0502020204030204" pitchFamily="34" charset="0"/>
                <a:cs typeface="Hind" panose="02000000000000000000" pitchFamily="2" charset="0"/>
              </a:rPr>
              <a:t>!)</a:t>
            </a:r>
            <a:endParaRPr lang="de-AT" dirty="0">
              <a:latin typeface="Hind" panose="02000000000000000000" pitchFamily="2" charset="0"/>
              <a:cs typeface="Hin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322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s Wohngebäude der Zukunft?"/>
          <p:cNvSpPr txBox="1">
            <a:spLocks noGrp="1"/>
          </p:cNvSpPr>
          <p:nvPr>
            <p:ph type="title"/>
          </p:nvPr>
        </p:nvSpPr>
        <p:spPr>
          <a:xfrm>
            <a:off x="165846" y="0"/>
            <a:ext cx="9858507" cy="1116109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lnSpc>
                <a:spcPts val="4800"/>
              </a:lnSpc>
              <a:defRPr sz="29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de-DE" dirty="0" err="1"/>
              <a:t>Photo</a:t>
            </a:r>
            <a:r>
              <a:rPr lang="de-DE" dirty="0"/>
              <a:t> 1: </a:t>
            </a:r>
            <a:r>
              <a:rPr lang="en-GB" sz="2400" dirty="0"/>
              <a:t>central heating in the attic </a:t>
            </a:r>
            <a:endParaRPr sz="2400" dirty="0"/>
          </a:p>
        </p:txBody>
      </p:sp>
      <p:sp>
        <p:nvSpPr>
          <p:cNvPr id="9" name="Foliennummernplatzhalter 2"/>
          <p:cNvSpPr txBox="1">
            <a:spLocks noGrp="1"/>
          </p:cNvSpPr>
          <p:nvPr>
            <p:ph type="sldNum" sz="quarter" idx="2"/>
          </p:nvPr>
        </p:nvSpPr>
        <p:spPr>
          <a:xfrm>
            <a:off x="11780694" y="6627313"/>
            <a:ext cx="158055" cy="24622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de-DE" dirty="0"/>
              <a:t>3</a:t>
            </a:r>
            <a:endParaRPr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30" y="1117826"/>
            <a:ext cx="5250104" cy="54212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67BA76C-9A6D-4876-0FCD-A548DB783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119" b="58800"/>
          <a:stretch/>
        </p:blipFill>
        <p:spPr>
          <a:xfrm>
            <a:off x="6314335" y="1150005"/>
            <a:ext cx="5536554" cy="2968283"/>
          </a:xfrm>
          <a:prstGeom prst="rect">
            <a:avLst/>
          </a:prstGeom>
          <a:noFill/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4786A7CA-E06C-DA73-C151-C061E6653A64}"/>
              </a:ext>
            </a:extLst>
          </p:cNvPr>
          <p:cNvSpPr/>
          <p:nvPr/>
        </p:nvSpPr>
        <p:spPr>
          <a:xfrm>
            <a:off x="8373851" y="1613974"/>
            <a:ext cx="1650502" cy="995589"/>
          </a:xfrm>
          <a:prstGeom prst="ellipse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1E04BF7-0495-2BEB-6072-56F90DEA0830}"/>
              </a:ext>
            </a:extLst>
          </p:cNvPr>
          <p:cNvSpPr txBox="1"/>
          <p:nvPr/>
        </p:nvSpPr>
        <p:spPr>
          <a:xfrm>
            <a:off x="3040655" y="3269122"/>
            <a:ext cx="610334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AT" dirty="0"/>
              <a:t>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2112FB8-9C44-3076-7A1C-FC84566D62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228374" y="4298013"/>
            <a:ext cx="3554604" cy="2137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19953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5" y="1150021"/>
            <a:ext cx="7100001" cy="5288441"/>
          </a:xfrm>
          <a:prstGeom prst="rect">
            <a:avLst/>
          </a:prstGeom>
        </p:spPr>
      </p:pic>
      <p:sp>
        <p:nvSpPr>
          <p:cNvPr id="6" name="Das Wohngebäude der Zukunft?"/>
          <p:cNvSpPr txBox="1">
            <a:spLocks noGrp="1"/>
          </p:cNvSpPr>
          <p:nvPr>
            <p:ph type="title"/>
          </p:nvPr>
        </p:nvSpPr>
        <p:spPr>
          <a:xfrm>
            <a:off x="165846" y="0"/>
            <a:ext cx="9858507" cy="1116109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lnSpc>
                <a:spcPts val="4800"/>
              </a:lnSpc>
              <a:defRPr sz="29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de-DE" dirty="0" err="1"/>
              <a:t>Photo</a:t>
            </a:r>
            <a:r>
              <a:rPr lang="de-DE" dirty="0"/>
              <a:t> 2: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gas connection pipes for the individual flats</a:t>
            </a:r>
            <a:endParaRPr sz="2400" b="0" dirty="0"/>
          </a:p>
        </p:txBody>
      </p:sp>
      <p:sp>
        <p:nvSpPr>
          <p:cNvPr id="8" name="Foliennummernplatzhalter 2"/>
          <p:cNvSpPr txBox="1">
            <a:spLocks noGrp="1"/>
          </p:cNvSpPr>
          <p:nvPr>
            <p:ph type="sldNum" sz="quarter" idx="2"/>
          </p:nvPr>
        </p:nvSpPr>
        <p:spPr>
          <a:xfrm>
            <a:off x="11780694" y="6627313"/>
            <a:ext cx="158055" cy="24622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de-DE" dirty="0"/>
              <a:t>4</a:t>
            </a:r>
            <a:endParaRPr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58D114B-4404-4FCC-20B2-0F16D5061B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5493" y="1163981"/>
            <a:ext cx="3811009" cy="5278207"/>
          </a:xfrm>
          <a:prstGeom prst="rect">
            <a:avLst/>
          </a:prstGeom>
          <a:noFill/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771019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7684399" y="1402384"/>
            <a:ext cx="957828" cy="154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Rechteck 25"/>
          <p:cNvSpPr/>
          <p:nvPr/>
        </p:nvSpPr>
        <p:spPr>
          <a:xfrm>
            <a:off x="7679757" y="5564098"/>
            <a:ext cx="957828" cy="154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6" name="Rectangle 13"/>
          <p:cNvSpPr txBox="1">
            <a:spLocks noChangeArrowheads="1"/>
          </p:cNvSpPr>
          <p:nvPr/>
        </p:nvSpPr>
        <p:spPr bwMode="auto">
          <a:xfrm>
            <a:off x="947777" y="1044400"/>
            <a:ext cx="11253353" cy="52563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5054600">
              <a:spcBef>
                <a:spcPct val="20000"/>
              </a:spcBef>
              <a:buClr>
                <a:srgbClr val="FFC145"/>
              </a:buClr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054600">
              <a:lnSpc>
                <a:spcPct val="90000"/>
              </a:lnSpc>
              <a:spcBef>
                <a:spcPct val="20000"/>
              </a:spcBef>
              <a:buClr>
                <a:srgbClr val="FFC145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054600">
              <a:spcBef>
                <a:spcPct val="20000"/>
              </a:spcBef>
              <a:buClr>
                <a:srgbClr val="FFC145"/>
              </a:buClr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054600">
              <a:spcBef>
                <a:spcPct val="20000"/>
              </a:spcBef>
              <a:buClr>
                <a:srgbClr val="FFC145"/>
              </a:buClr>
              <a:buFont typeface="Wingdings" panose="05000000000000000000" pitchFamily="2" charset="2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054600">
              <a:spcBef>
                <a:spcPct val="20000"/>
              </a:spcBef>
              <a:buClr>
                <a:srgbClr val="FFC145"/>
              </a:buClr>
              <a:buFont typeface="Wingdings" panose="05000000000000000000" pitchFamily="2" charset="2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054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145"/>
              </a:buClr>
              <a:buFont typeface="Wingdings" panose="05000000000000000000" pitchFamily="2" charset="2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054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145"/>
              </a:buClr>
              <a:buFont typeface="Wingdings" panose="05000000000000000000" pitchFamily="2" charset="2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054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145"/>
              </a:buClr>
              <a:buFont typeface="Wingdings" panose="05000000000000000000" pitchFamily="2" charset="2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054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145"/>
              </a:buClr>
              <a:buFont typeface="Wingdings" panose="05000000000000000000" pitchFamily="2" charset="2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3200" dirty="0">
                <a:latin typeface="+mj-lt"/>
              </a:rPr>
              <a:t>In </a:t>
            </a:r>
            <a:r>
              <a:rPr lang="de-AT" altLang="de-DE" sz="3200" dirty="0" err="1">
                <a:latin typeface="+mj-lt"/>
              </a:rPr>
              <a:t>the</a:t>
            </a:r>
            <a:r>
              <a:rPr lang="de-AT" altLang="de-DE" sz="3200" dirty="0">
                <a:latin typeface="+mj-lt"/>
              </a:rPr>
              <a:t> </a:t>
            </a:r>
            <a:r>
              <a:rPr lang="de-AT" altLang="de-DE" sz="3200" dirty="0" err="1">
                <a:latin typeface="+mj-lt"/>
              </a:rPr>
              <a:t>dwelling</a:t>
            </a:r>
            <a:endParaRPr lang="de-DE" altLang="de-DE" sz="2800" b="0" dirty="0">
              <a:latin typeface="+mj-lt"/>
            </a:endParaRPr>
          </a:p>
        </p:txBody>
      </p:sp>
      <p:grpSp>
        <p:nvGrpSpPr>
          <p:cNvPr id="120" name="Gruppieren 119"/>
          <p:cNvGrpSpPr/>
          <p:nvPr/>
        </p:nvGrpSpPr>
        <p:grpSpPr>
          <a:xfrm>
            <a:off x="59370" y="1727238"/>
            <a:ext cx="4911669" cy="4602015"/>
            <a:chOff x="59370" y="1727238"/>
            <a:chExt cx="4911669" cy="4602015"/>
          </a:xfrm>
        </p:grpSpPr>
        <p:grpSp>
          <p:nvGrpSpPr>
            <p:cNvPr id="106" name="Gruppieren 105"/>
            <p:cNvGrpSpPr/>
            <p:nvPr/>
          </p:nvGrpSpPr>
          <p:grpSpPr>
            <a:xfrm>
              <a:off x="1125790" y="1727238"/>
              <a:ext cx="3845249" cy="4602015"/>
              <a:chOff x="118576" y="1420952"/>
              <a:chExt cx="3845249" cy="4602015"/>
            </a:xfrm>
          </p:grpSpPr>
          <p:grpSp>
            <p:nvGrpSpPr>
              <p:cNvPr id="20" name="Gruppieren 19"/>
              <p:cNvGrpSpPr/>
              <p:nvPr/>
            </p:nvGrpSpPr>
            <p:grpSpPr>
              <a:xfrm>
                <a:off x="3001355" y="1420952"/>
                <a:ext cx="962470" cy="4315961"/>
                <a:chOff x="2537315" y="1944840"/>
                <a:chExt cx="962470" cy="4315961"/>
              </a:xfrm>
            </p:grpSpPr>
            <p:sp>
              <p:nvSpPr>
                <p:cNvPr id="15" name="Rechteck 14"/>
                <p:cNvSpPr/>
                <p:nvPr/>
              </p:nvSpPr>
              <p:spPr>
                <a:xfrm>
                  <a:off x="2653356" y="2034299"/>
                  <a:ext cx="194733" cy="4207934"/>
                </a:xfrm>
                <a:prstGeom prst="rect">
                  <a:avLst/>
                </a:prstGeom>
                <a:pattFill prst="pct10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6" name="Rechteck 15"/>
                <p:cNvSpPr/>
                <p:nvPr/>
              </p:nvSpPr>
              <p:spPr>
                <a:xfrm>
                  <a:off x="3160690" y="2034299"/>
                  <a:ext cx="194733" cy="4207934"/>
                </a:xfrm>
                <a:prstGeom prst="rect">
                  <a:avLst/>
                </a:prstGeom>
                <a:pattFill prst="pct10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8" name="Rechteck 17"/>
                <p:cNvSpPr/>
                <p:nvPr/>
              </p:nvSpPr>
              <p:spPr>
                <a:xfrm>
                  <a:off x="2541957" y="1944840"/>
                  <a:ext cx="957828" cy="1542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9" name="Rechteck 18"/>
                <p:cNvSpPr/>
                <p:nvPr/>
              </p:nvSpPr>
              <p:spPr>
                <a:xfrm>
                  <a:off x="2537315" y="6106554"/>
                  <a:ext cx="957828" cy="1542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</p:grpSp>
          <p:grpSp>
            <p:nvGrpSpPr>
              <p:cNvPr id="67" name="Gruppieren 66"/>
              <p:cNvGrpSpPr/>
              <p:nvPr/>
            </p:nvGrpSpPr>
            <p:grpSpPr>
              <a:xfrm>
                <a:off x="2013970" y="2493433"/>
                <a:ext cx="1303335" cy="999067"/>
                <a:chOff x="2013970" y="2493433"/>
                <a:chExt cx="1303335" cy="999067"/>
              </a:xfrm>
            </p:grpSpPr>
            <p:sp>
              <p:nvSpPr>
                <p:cNvPr id="9" name="Rechteck 8"/>
                <p:cNvSpPr/>
                <p:nvPr/>
              </p:nvSpPr>
              <p:spPr>
                <a:xfrm>
                  <a:off x="2013970" y="2493433"/>
                  <a:ext cx="304800" cy="99906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0" name="Rechteck 9"/>
                <p:cNvSpPr/>
                <p:nvPr/>
              </p:nvSpPr>
              <p:spPr>
                <a:xfrm rot="5400000">
                  <a:off x="2665372" y="2146300"/>
                  <a:ext cx="304800" cy="99906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</p:grpSp>
          <p:grpSp>
            <p:nvGrpSpPr>
              <p:cNvPr id="23" name="Gruppieren 22"/>
              <p:cNvGrpSpPr/>
              <p:nvPr/>
            </p:nvGrpSpPr>
            <p:grpSpPr>
              <a:xfrm>
                <a:off x="1532553" y="2968612"/>
                <a:ext cx="1236133" cy="2218267"/>
                <a:chOff x="1063750" y="3492500"/>
                <a:chExt cx="1236133" cy="2218267"/>
              </a:xfrm>
            </p:grpSpPr>
            <p:sp>
              <p:nvSpPr>
                <p:cNvPr id="7" name="Rechteck 6"/>
                <p:cNvSpPr/>
                <p:nvPr/>
              </p:nvSpPr>
              <p:spPr>
                <a:xfrm>
                  <a:off x="1063750" y="3492500"/>
                  <a:ext cx="1236133" cy="221826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AT" dirty="0">
                      <a:solidFill>
                        <a:srgbClr val="FF0000"/>
                      </a:solidFill>
                    </a:rPr>
                    <a:t>Gas </a:t>
                  </a:r>
                  <a:r>
                    <a:rPr lang="de-AT" dirty="0" err="1">
                      <a:solidFill>
                        <a:srgbClr val="FF0000"/>
                      </a:solidFill>
                    </a:rPr>
                    <a:t>Heater</a:t>
                  </a:r>
                  <a:endParaRPr lang="de-AT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" name="Abgerundetes Rechteck 20"/>
                <p:cNvSpPr/>
                <p:nvPr/>
              </p:nvSpPr>
              <p:spPr>
                <a:xfrm>
                  <a:off x="1452828" y="5203261"/>
                  <a:ext cx="408463" cy="139249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</p:grpSp>
          <p:grpSp>
            <p:nvGrpSpPr>
              <p:cNvPr id="53" name="Gruppieren 52"/>
              <p:cNvGrpSpPr/>
              <p:nvPr/>
            </p:nvGrpSpPr>
            <p:grpSpPr>
              <a:xfrm>
                <a:off x="118576" y="5043856"/>
                <a:ext cx="2705980" cy="979111"/>
                <a:chOff x="118576" y="5567744"/>
                <a:chExt cx="2705980" cy="979111"/>
              </a:xfrm>
            </p:grpSpPr>
            <p:sp>
              <p:nvSpPr>
                <p:cNvPr id="13" name="Rechteck 12"/>
                <p:cNvSpPr/>
                <p:nvPr/>
              </p:nvSpPr>
              <p:spPr>
                <a:xfrm>
                  <a:off x="1316045" y="6106554"/>
                  <a:ext cx="1014049" cy="7662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4" name="Pfeil nach oben 13"/>
                <p:cNvSpPr/>
                <p:nvPr/>
              </p:nvSpPr>
              <p:spPr>
                <a:xfrm>
                  <a:off x="2217782" y="5725943"/>
                  <a:ext cx="149344" cy="408463"/>
                </a:xfrm>
                <a:prstGeom prst="up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grpSp>
              <p:nvGrpSpPr>
                <p:cNvPr id="47" name="Gruppieren 46"/>
                <p:cNvGrpSpPr/>
                <p:nvPr/>
              </p:nvGrpSpPr>
              <p:grpSpPr>
                <a:xfrm>
                  <a:off x="1313570" y="5710768"/>
                  <a:ext cx="765468" cy="376028"/>
                  <a:chOff x="1313570" y="5741722"/>
                  <a:chExt cx="765468" cy="345073"/>
                </a:xfrm>
              </p:grpSpPr>
              <p:sp>
                <p:nvSpPr>
                  <p:cNvPr id="33" name="Nach oben gebogener Pfeil 32"/>
                  <p:cNvSpPr/>
                  <p:nvPr/>
                </p:nvSpPr>
                <p:spPr>
                  <a:xfrm>
                    <a:off x="1410112" y="5741722"/>
                    <a:ext cx="668926" cy="306347"/>
                  </a:xfrm>
                  <a:prstGeom prst="bentUpArrow">
                    <a:avLst>
                      <a:gd name="adj1" fmla="val 25000"/>
                      <a:gd name="adj2" fmla="val 25000"/>
                      <a:gd name="adj3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/>
                  </a:p>
                </p:txBody>
              </p:sp>
              <p:sp>
                <p:nvSpPr>
                  <p:cNvPr id="35" name="Pfeil nach links 34"/>
                  <p:cNvSpPr/>
                  <p:nvPr/>
                </p:nvSpPr>
                <p:spPr>
                  <a:xfrm>
                    <a:off x="1313570" y="5932885"/>
                    <a:ext cx="306347" cy="153910"/>
                  </a:xfrm>
                  <a:prstGeom prst="leftArrow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/>
                  </a:p>
                </p:txBody>
              </p:sp>
            </p:grpSp>
            <p:sp>
              <p:nvSpPr>
                <p:cNvPr id="37" name="Textfeld 36"/>
                <p:cNvSpPr txBox="1"/>
                <p:nvPr/>
              </p:nvSpPr>
              <p:spPr>
                <a:xfrm>
                  <a:off x="118576" y="5928324"/>
                  <a:ext cx="1197469" cy="584775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AT" sz="1600" dirty="0" err="1">
                      <a:solidFill>
                        <a:srgbClr val="D20000"/>
                      </a:solidFill>
                    </a:rPr>
                    <a:t>Heating</a:t>
                  </a:r>
                  <a:r>
                    <a:rPr lang="de-AT" sz="1600" dirty="0">
                      <a:solidFill>
                        <a:srgbClr val="D20000"/>
                      </a:solidFill>
                    </a:rPr>
                    <a:t> </a:t>
                  </a:r>
                  <a:r>
                    <a:rPr lang="de-AT" sz="1600" dirty="0" err="1">
                      <a:solidFill>
                        <a:srgbClr val="D20000"/>
                      </a:solidFill>
                    </a:rPr>
                    <a:t>line</a:t>
                  </a:r>
                  <a:endParaRPr lang="de-AT" sz="1600" dirty="0">
                    <a:solidFill>
                      <a:srgbClr val="D20000"/>
                    </a:solidFill>
                  </a:endParaRPr>
                </a:p>
              </p:txBody>
            </p:sp>
            <p:sp>
              <p:nvSpPr>
                <p:cNvPr id="46" name="Pfeil nach oben 45"/>
                <p:cNvSpPr/>
                <p:nvPr/>
              </p:nvSpPr>
              <p:spPr>
                <a:xfrm>
                  <a:off x="2484868" y="5718796"/>
                  <a:ext cx="98797" cy="464381"/>
                </a:xfrm>
                <a:prstGeom prst="upArrow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49" name="Pfeil nach links 48"/>
                <p:cNvSpPr/>
                <p:nvPr/>
              </p:nvSpPr>
              <p:spPr>
                <a:xfrm>
                  <a:off x="1511003" y="5791196"/>
                  <a:ext cx="184223" cy="99787"/>
                </a:xfrm>
                <a:prstGeom prst="lef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50" name="Rechteck 49"/>
                <p:cNvSpPr/>
                <p:nvPr/>
              </p:nvSpPr>
              <p:spPr>
                <a:xfrm rot="16200000">
                  <a:off x="1636669" y="5764561"/>
                  <a:ext cx="155442" cy="4785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51" name="Textfeld 50"/>
                <p:cNvSpPr txBox="1"/>
                <p:nvPr/>
              </p:nvSpPr>
              <p:spPr>
                <a:xfrm>
                  <a:off x="898674" y="5567744"/>
                  <a:ext cx="575253" cy="338554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AT" sz="1600" dirty="0">
                      <a:solidFill>
                        <a:srgbClr val="D20000"/>
                      </a:solidFill>
                    </a:rPr>
                    <a:t>WW</a:t>
                  </a:r>
                </a:p>
              </p:txBody>
            </p:sp>
            <p:sp>
              <p:nvSpPr>
                <p:cNvPr id="52" name="Textfeld 51"/>
                <p:cNvSpPr txBox="1"/>
                <p:nvPr/>
              </p:nvSpPr>
              <p:spPr>
                <a:xfrm>
                  <a:off x="2249303" y="6208301"/>
                  <a:ext cx="575253" cy="338554"/>
                </a:xfrm>
                <a:prstGeom prst="rect">
                  <a:avLst/>
                </a:prstGeom>
                <a:noFill/>
                <a:ln w="3175">
                  <a:solidFill>
                    <a:srgbClr val="00B0F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AT" sz="1600" dirty="0">
                      <a:solidFill>
                        <a:srgbClr val="00B0F0"/>
                      </a:solidFill>
                    </a:rPr>
                    <a:t>CW</a:t>
                  </a:r>
                </a:p>
              </p:txBody>
            </p:sp>
          </p:grpSp>
          <p:sp>
            <p:nvSpPr>
              <p:cNvPr id="104" name="Textfeld 103"/>
              <p:cNvSpPr txBox="1"/>
              <p:nvPr/>
            </p:nvSpPr>
            <p:spPr>
              <a:xfrm rot="16200000">
                <a:off x="2924953" y="3951147"/>
                <a:ext cx="1021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c</a:t>
                </a:r>
                <a:r>
                  <a:rPr lang="de-AT" dirty="0" err="1"/>
                  <a:t>himney</a:t>
                </a:r>
                <a:endParaRPr lang="de-AT" dirty="0"/>
              </a:p>
            </p:txBody>
          </p:sp>
        </p:grpSp>
        <p:sp>
          <p:nvSpPr>
            <p:cNvPr id="117" name="Textfeld 116"/>
            <p:cNvSpPr txBox="1"/>
            <p:nvPr/>
          </p:nvSpPr>
          <p:spPr>
            <a:xfrm rot="20332526">
              <a:off x="59370" y="2871599"/>
              <a:ext cx="3454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400" dirty="0">
                  <a:solidFill>
                    <a:srgbClr val="C00000"/>
                  </a:solidFill>
                  <a:latin typeface="+mj-lt"/>
                </a:rPr>
                <a:t>„</a:t>
              </a:r>
              <a:r>
                <a:rPr lang="de-AT" sz="2400" dirty="0" err="1">
                  <a:solidFill>
                    <a:srgbClr val="C00000"/>
                  </a:solidFill>
                  <a:latin typeface="+mj-lt"/>
                </a:rPr>
                <a:t>Combined</a:t>
              </a:r>
              <a:r>
                <a:rPr lang="de-AT" sz="2400" dirty="0">
                  <a:solidFill>
                    <a:srgbClr val="C00000"/>
                  </a:solidFill>
                  <a:latin typeface="+mj-lt"/>
                </a:rPr>
                <a:t> Gas </a:t>
              </a:r>
              <a:r>
                <a:rPr lang="de-AT" sz="2400" dirty="0" err="1">
                  <a:solidFill>
                    <a:srgbClr val="C00000"/>
                  </a:solidFill>
                  <a:latin typeface="+mj-lt"/>
                </a:rPr>
                <a:t>Heater</a:t>
              </a:r>
              <a:r>
                <a:rPr lang="de-AT" sz="2400" dirty="0">
                  <a:solidFill>
                    <a:srgbClr val="C00000"/>
                  </a:solidFill>
                  <a:latin typeface="+mj-lt"/>
                </a:rPr>
                <a:t>“</a:t>
              </a:r>
            </a:p>
          </p:txBody>
        </p:sp>
      </p:grpSp>
      <p:grpSp>
        <p:nvGrpSpPr>
          <p:cNvPr id="119" name="Gruppieren 118"/>
          <p:cNvGrpSpPr/>
          <p:nvPr/>
        </p:nvGrpSpPr>
        <p:grpSpPr>
          <a:xfrm>
            <a:off x="5888176" y="1727238"/>
            <a:ext cx="4208321" cy="4545405"/>
            <a:chOff x="5888176" y="1727238"/>
            <a:chExt cx="4208321" cy="4545405"/>
          </a:xfrm>
        </p:grpSpPr>
        <p:grpSp>
          <p:nvGrpSpPr>
            <p:cNvPr id="115" name="Gruppieren 114"/>
            <p:cNvGrpSpPr/>
            <p:nvPr/>
          </p:nvGrpSpPr>
          <p:grpSpPr>
            <a:xfrm>
              <a:off x="6408278" y="1727238"/>
              <a:ext cx="3688219" cy="4545405"/>
              <a:chOff x="4822346" y="1491843"/>
              <a:chExt cx="3688219" cy="4545405"/>
            </a:xfrm>
          </p:grpSpPr>
          <p:sp>
            <p:nvSpPr>
              <p:cNvPr id="105" name="Textfeld 104"/>
              <p:cNvSpPr txBox="1"/>
              <p:nvPr/>
            </p:nvSpPr>
            <p:spPr>
              <a:xfrm rot="16200000">
                <a:off x="7627128" y="3951147"/>
                <a:ext cx="1021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dirty="0" err="1"/>
                  <a:t>chimney</a:t>
                </a:r>
                <a:endParaRPr lang="de-AT" dirty="0"/>
              </a:p>
            </p:txBody>
          </p:sp>
          <p:grpSp>
            <p:nvGrpSpPr>
              <p:cNvPr id="114" name="Gruppieren 113"/>
              <p:cNvGrpSpPr/>
              <p:nvPr/>
            </p:nvGrpSpPr>
            <p:grpSpPr>
              <a:xfrm>
                <a:off x="4822346" y="1491843"/>
                <a:ext cx="3688219" cy="4545405"/>
                <a:chOff x="4822346" y="1491843"/>
                <a:chExt cx="3688219" cy="4545405"/>
              </a:xfrm>
            </p:grpSpPr>
            <p:sp>
              <p:nvSpPr>
                <p:cNvPr id="65" name="Pfeil nach links 64"/>
                <p:cNvSpPr/>
                <p:nvPr/>
              </p:nvSpPr>
              <p:spPr>
                <a:xfrm>
                  <a:off x="6014165" y="5416336"/>
                  <a:ext cx="306347" cy="155487"/>
                </a:xfrm>
                <a:prstGeom prst="lef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60" name="Pfeil nach links 59"/>
                <p:cNvSpPr/>
                <p:nvPr/>
              </p:nvSpPr>
              <p:spPr>
                <a:xfrm>
                  <a:off x="6195723" y="5281589"/>
                  <a:ext cx="184223" cy="99787"/>
                </a:xfrm>
                <a:prstGeom prst="lef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59" name="Pfeil nach oben 58"/>
                <p:cNvSpPr/>
                <p:nvPr/>
              </p:nvSpPr>
              <p:spPr>
                <a:xfrm>
                  <a:off x="7169588" y="5209189"/>
                  <a:ext cx="98797" cy="464381"/>
                </a:xfrm>
                <a:prstGeom prst="upArrow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61" name="Rechteck 60"/>
                <p:cNvSpPr/>
                <p:nvPr/>
              </p:nvSpPr>
              <p:spPr>
                <a:xfrm rot="16200000">
                  <a:off x="6321389" y="5254954"/>
                  <a:ext cx="155442" cy="4785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grpSp>
              <p:nvGrpSpPr>
                <p:cNvPr id="6" name="Gruppieren 5"/>
                <p:cNvGrpSpPr/>
                <p:nvPr/>
              </p:nvGrpSpPr>
              <p:grpSpPr>
                <a:xfrm>
                  <a:off x="6154463" y="2968612"/>
                  <a:ext cx="1337226" cy="2218267"/>
                  <a:chOff x="6151288" y="3492500"/>
                  <a:chExt cx="1337226" cy="2218267"/>
                </a:xfrm>
              </p:grpSpPr>
              <p:sp>
                <p:nvSpPr>
                  <p:cNvPr id="2" name="Abgerundetes Rechteck 1"/>
                  <p:cNvSpPr/>
                  <p:nvPr/>
                </p:nvSpPr>
                <p:spPr>
                  <a:xfrm>
                    <a:off x="6210300" y="3492500"/>
                    <a:ext cx="1219200" cy="2218267"/>
                  </a:xfrm>
                  <a:prstGeom prst="roundRect">
                    <a:avLst/>
                  </a:prstGeom>
                  <a:solidFill>
                    <a:srgbClr val="DEEDD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/>
                  </a:p>
                </p:txBody>
              </p:sp>
              <p:sp>
                <p:nvSpPr>
                  <p:cNvPr id="32" name="Abgerundetes Rechteck 31"/>
                  <p:cNvSpPr/>
                  <p:nvPr/>
                </p:nvSpPr>
                <p:spPr>
                  <a:xfrm>
                    <a:off x="6710231" y="5105895"/>
                    <a:ext cx="219338" cy="194732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/>
                  </a:p>
                </p:txBody>
              </p:sp>
              <p:sp>
                <p:nvSpPr>
                  <p:cNvPr id="5" name="Rechteck 4"/>
                  <p:cNvSpPr/>
                  <p:nvPr/>
                </p:nvSpPr>
                <p:spPr>
                  <a:xfrm>
                    <a:off x="6151288" y="4416967"/>
                    <a:ext cx="133722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de-AT" dirty="0">
                        <a:solidFill>
                          <a:srgbClr val="339966"/>
                        </a:solidFill>
                      </a:rPr>
                      <a:t>WW-</a:t>
                    </a:r>
                    <a:r>
                      <a:rPr lang="de-AT" dirty="0" err="1">
                        <a:solidFill>
                          <a:srgbClr val="339966"/>
                        </a:solidFill>
                      </a:rPr>
                      <a:t>heater</a:t>
                    </a:r>
                    <a:endParaRPr lang="de-AT" dirty="0">
                      <a:solidFill>
                        <a:srgbClr val="339966"/>
                      </a:solidFill>
                    </a:endParaRPr>
                  </a:p>
                </p:txBody>
              </p:sp>
            </p:grpSp>
            <p:sp>
              <p:nvSpPr>
                <p:cNvPr id="55" name="Rechteck 54"/>
                <p:cNvSpPr/>
                <p:nvPr/>
              </p:nvSpPr>
              <p:spPr>
                <a:xfrm>
                  <a:off x="6019815" y="5596947"/>
                  <a:ext cx="1014049" cy="7662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58" name="Textfeld 57"/>
                <p:cNvSpPr txBox="1"/>
                <p:nvPr/>
              </p:nvSpPr>
              <p:spPr>
                <a:xfrm>
                  <a:off x="4822346" y="5418717"/>
                  <a:ext cx="1197469" cy="584775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AT" sz="1600" dirty="0" err="1">
                      <a:solidFill>
                        <a:srgbClr val="D20000"/>
                      </a:solidFill>
                    </a:rPr>
                    <a:t>Heating</a:t>
                  </a:r>
                  <a:r>
                    <a:rPr lang="de-AT" sz="1600" dirty="0">
                      <a:solidFill>
                        <a:srgbClr val="D20000"/>
                      </a:solidFill>
                    </a:rPr>
                    <a:t> </a:t>
                  </a:r>
                  <a:r>
                    <a:rPr lang="de-AT" sz="1600" dirty="0" err="1">
                      <a:solidFill>
                        <a:srgbClr val="D20000"/>
                      </a:solidFill>
                    </a:rPr>
                    <a:t>line</a:t>
                  </a:r>
                  <a:endParaRPr lang="de-AT" sz="1600" dirty="0">
                    <a:solidFill>
                      <a:srgbClr val="D20000"/>
                    </a:solidFill>
                  </a:endParaRPr>
                </a:p>
              </p:txBody>
            </p:sp>
            <p:sp>
              <p:nvSpPr>
                <p:cNvPr id="62" name="Textfeld 61"/>
                <p:cNvSpPr txBox="1"/>
                <p:nvPr/>
              </p:nvSpPr>
              <p:spPr>
                <a:xfrm>
                  <a:off x="5602444" y="5058137"/>
                  <a:ext cx="575253" cy="338554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AT" sz="1600" dirty="0">
                      <a:solidFill>
                        <a:srgbClr val="D20000"/>
                      </a:solidFill>
                    </a:rPr>
                    <a:t>WW</a:t>
                  </a:r>
                </a:p>
              </p:txBody>
            </p:sp>
            <p:sp>
              <p:nvSpPr>
                <p:cNvPr id="63" name="Textfeld 62"/>
                <p:cNvSpPr txBox="1"/>
                <p:nvPr/>
              </p:nvSpPr>
              <p:spPr>
                <a:xfrm>
                  <a:off x="6953073" y="5698694"/>
                  <a:ext cx="575253" cy="338554"/>
                </a:xfrm>
                <a:prstGeom prst="rect">
                  <a:avLst/>
                </a:prstGeom>
                <a:noFill/>
                <a:ln w="3175">
                  <a:solidFill>
                    <a:srgbClr val="00B0F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AT" sz="1600" dirty="0">
                      <a:solidFill>
                        <a:srgbClr val="00B0F0"/>
                      </a:solidFill>
                    </a:rPr>
                    <a:t>CW</a:t>
                  </a:r>
                </a:p>
              </p:txBody>
            </p:sp>
            <p:sp>
              <p:nvSpPr>
                <p:cNvPr id="81" name="Rechteck 80"/>
                <p:cNvSpPr/>
                <p:nvPr/>
              </p:nvSpPr>
              <p:spPr>
                <a:xfrm>
                  <a:off x="6322756" y="5455669"/>
                  <a:ext cx="1318280" cy="7835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93" name="Rechteck 92"/>
                <p:cNvSpPr/>
                <p:nvPr/>
              </p:nvSpPr>
              <p:spPr>
                <a:xfrm>
                  <a:off x="7033864" y="5596161"/>
                  <a:ext cx="688133" cy="7835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grpSp>
              <p:nvGrpSpPr>
                <p:cNvPr id="113" name="Gruppieren 112"/>
                <p:cNvGrpSpPr/>
                <p:nvPr/>
              </p:nvGrpSpPr>
              <p:grpSpPr>
                <a:xfrm>
                  <a:off x="7679757" y="1491843"/>
                  <a:ext cx="830808" cy="4207934"/>
                  <a:chOff x="7679757" y="1491843"/>
                  <a:chExt cx="830808" cy="4207934"/>
                </a:xfrm>
              </p:grpSpPr>
              <p:sp>
                <p:nvSpPr>
                  <p:cNvPr id="22" name="Rechteck 21"/>
                  <p:cNvSpPr/>
                  <p:nvPr/>
                </p:nvSpPr>
                <p:spPr>
                  <a:xfrm>
                    <a:off x="7795798" y="1491843"/>
                    <a:ext cx="194733" cy="4207934"/>
                  </a:xfrm>
                  <a:prstGeom prst="rect">
                    <a:avLst/>
                  </a:prstGeom>
                  <a:pattFill prst="pct10">
                    <a:fgClr>
                      <a:schemeClr val="accent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/>
                  </a:p>
                </p:txBody>
              </p:sp>
              <p:sp>
                <p:nvSpPr>
                  <p:cNvPr id="71" name="Rechteck 70"/>
                  <p:cNvSpPr/>
                  <p:nvPr/>
                </p:nvSpPr>
                <p:spPr>
                  <a:xfrm rot="5400000">
                    <a:off x="7737589" y="2548469"/>
                    <a:ext cx="304800" cy="194734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/>
                  </a:p>
                </p:txBody>
              </p:sp>
              <p:sp>
                <p:nvSpPr>
                  <p:cNvPr id="24" name="Rechteck 23"/>
                  <p:cNvSpPr/>
                  <p:nvPr/>
                </p:nvSpPr>
                <p:spPr>
                  <a:xfrm>
                    <a:off x="8315832" y="1491843"/>
                    <a:ext cx="194733" cy="4207934"/>
                  </a:xfrm>
                  <a:prstGeom prst="rect">
                    <a:avLst/>
                  </a:prstGeom>
                  <a:pattFill prst="pct10">
                    <a:fgClr>
                      <a:schemeClr val="accent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/>
                  </a:p>
                </p:txBody>
              </p:sp>
              <p:cxnSp>
                <p:nvCxnSpPr>
                  <p:cNvPr id="80" name="Gerader Verbinder 79"/>
                  <p:cNvCxnSpPr>
                    <a:endCxn id="26" idx="1"/>
                  </p:cNvCxnSpPr>
                  <p:nvPr/>
                </p:nvCxnSpPr>
                <p:spPr>
                  <a:xfrm flipH="1">
                    <a:off x="7679757" y="2810139"/>
                    <a:ext cx="23245" cy="2831083"/>
                  </a:xfrm>
                  <a:prstGeom prst="line">
                    <a:avLst/>
                  </a:prstGeom>
                  <a:ln w="825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Gerader Verbinder 99"/>
                  <p:cNvCxnSpPr/>
                  <p:nvPr/>
                </p:nvCxnSpPr>
                <p:spPr>
                  <a:xfrm flipH="1">
                    <a:off x="8080948" y="1553070"/>
                    <a:ext cx="9590" cy="818655"/>
                  </a:xfrm>
                  <a:prstGeom prst="line">
                    <a:avLst/>
                  </a:prstGeom>
                  <a:ln w="825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Gerader Verbinder 101"/>
                  <p:cNvCxnSpPr/>
                  <p:nvPr/>
                </p:nvCxnSpPr>
                <p:spPr>
                  <a:xfrm flipH="1">
                    <a:off x="8173174" y="1553070"/>
                    <a:ext cx="9439" cy="882952"/>
                  </a:xfrm>
                  <a:prstGeom prst="line">
                    <a:avLst/>
                  </a:prstGeom>
                  <a:ln w="825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Gekrümmte Verbindung 72"/>
                  <p:cNvCxnSpPr/>
                  <p:nvPr/>
                </p:nvCxnSpPr>
                <p:spPr>
                  <a:xfrm rot="5400000">
                    <a:off x="7660576" y="2387960"/>
                    <a:ext cx="464606" cy="379755"/>
                  </a:xfrm>
                  <a:prstGeom prst="curvedConnector3">
                    <a:avLst>
                      <a:gd name="adj1" fmla="val 50000"/>
                    </a:avLst>
                  </a:prstGeom>
                  <a:ln w="825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Gekrümmte Verbindung 84"/>
                  <p:cNvCxnSpPr/>
                  <p:nvPr/>
                </p:nvCxnSpPr>
                <p:spPr>
                  <a:xfrm rot="5400000">
                    <a:off x="7702249" y="2439154"/>
                    <a:ext cx="469364" cy="463100"/>
                  </a:xfrm>
                  <a:prstGeom prst="curvedConnector3">
                    <a:avLst>
                      <a:gd name="adj1" fmla="val 50000"/>
                    </a:avLst>
                  </a:prstGeom>
                  <a:ln w="825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18" name="Textfeld 117"/>
            <p:cNvSpPr txBox="1"/>
            <p:nvPr/>
          </p:nvSpPr>
          <p:spPr>
            <a:xfrm rot="20315813">
              <a:off x="5888176" y="2871600"/>
              <a:ext cx="29562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400" b="1" dirty="0">
                  <a:solidFill>
                    <a:srgbClr val="33CC33"/>
                  </a:solidFill>
                  <a:latin typeface="+mj-lt"/>
                </a:rPr>
                <a:t>„Collective </a:t>
              </a:r>
              <a:r>
                <a:rPr lang="de-AT" sz="2400" b="1" dirty="0" err="1">
                  <a:solidFill>
                    <a:srgbClr val="33CC33"/>
                  </a:solidFill>
                  <a:latin typeface="+mj-lt"/>
                </a:rPr>
                <a:t>heater</a:t>
              </a:r>
              <a:r>
                <a:rPr lang="de-AT" sz="2400" b="1" dirty="0">
                  <a:solidFill>
                    <a:srgbClr val="33CC33"/>
                  </a:solidFill>
                  <a:latin typeface="+mj-lt"/>
                </a:rPr>
                <a:t>“</a:t>
              </a:r>
            </a:p>
          </p:txBody>
        </p:sp>
      </p:grpSp>
      <p:sp>
        <p:nvSpPr>
          <p:cNvPr id="64" name="Das Wohngebäude der Zukunft?"/>
          <p:cNvSpPr txBox="1">
            <a:spLocks noGrp="1"/>
          </p:cNvSpPr>
          <p:nvPr>
            <p:ph type="title"/>
          </p:nvPr>
        </p:nvSpPr>
        <p:spPr>
          <a:xfrm>
            <a:off x="165846" y="0"/>
            <a:ext cx="9858507" cy="1116109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lnSpc>
                <a:spcPts val="4800"/>
              </a:lnSpc>
              <a:defRPr sz="29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de-DE" dirty="0" err="1"/>
              <a:t>Photo</a:t>
            </a:r>
            <a:r>
              <a:rPr lang="de-DE" dirty="0"/>
              <a:t> 3: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graphic representation </a:t>
            </a:r>
            <a:endParaRPr sz="2400" b="0" dirty="0"/>
          </a:p>
        </p:txBody>
      </p:sp>
      <p:sp>
        <p:nvSpPr>
          <p:cNvPr id="68" name="Foliennummernplatzhalter 2"/>
          <p:cNvSpPr txBox="1">
            <a:spLocks noGrp="1"/>
          </p:cNvSpPr>
          <p:nvPr>
            <p:ph type="sldNum" sz="quarter" idx="2"/>
          </p:nvPr>
        </p:nvSpPr>
        <p:spPr>
          <a:xfrm>
            <a:off x="11780694" y="6627313"/>
            <a:ext cx="158055" cy="2462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de-DE" dirty="0"/>
              <a:t>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47379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s Wohngebäude der Zukunft?"/>
          <p:cNvSpPr txBox="1">
            <a:spLocks/>
          </p:cNvSpPr>
          <p:nvPr/>
        </p:nvSpPr>
        <p:spPr>
          <a:xfrm>
            <a:off x="165846" y="0"/>
            <a:ext cx="9858507" cy="1116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457200" rtl="0" latinLnBrk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2pPr>
            <a:lvl3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3pPr>
            <a:lvl4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4pPr>
            <a:lvl5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5pPr>
            <a:lvl6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6pPr>
            <a:lvl7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7pPr>
            <a:lvl8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8pPr>
            <a:lvl9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hangingPunct="1"/>
            <a:r>
              <a:rPr lang="de-DE" dirty="0"/>
              <a:t>Costs …</a:t>
            </a:r>
            <a:endParaRPr lang="de-DE" b="0" dirty="0"/>
          </a:p>
        </p:txBody>
      </p:sp>
      <p:sp>
        <p:nvSpPr>
          <p:cNvPr id="12" name="Foliennummernplatzhalter 2"/>
          <p:cNvSpPr txBox="1">
            <a:spLocks noGrp="1"/>
          </p:cNvSpPr>
          <p:nvPr>
            <p:ph type="sldNum" sz="quarter" idx="2"/>
          </p:nvPr>
        </p:nvSpPr>
        <p:spPr>
          <a:xfrm>
            <a:off x="11780694" y="6627313"/>
            <a:ext cx="158055" cy="24622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de-DE" dirty="0"/>
              <a:t>6</a:t>
            </a:r>
            <a:endParaRPr dirty="0"/>
          </a:p>
        </p:txBody>
      </p:sp>
      <p:sp>
        <p:nvSpPr>
          <p:cNvPr id="15" name="Textfeld 14"/>
          <p:cNvSpPr txBox="1"/>
          <p:nvPr/>
        </p:nvSpPr>
        <p:spPr>
          <a:xfrm>
            <a:off x="241737" y="1851212"/>
            <a:ext cx="10296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de-DE" sz="2400" dirty="0">
                <a:solidFill>
                  <a:schemeClr val="tx1"/>
                </a:solidFill>
              </a:rPr>
              <a:t>The </a:t>
            </a:r>
            <a:r>
              <a:rPr lang="en-GB" altLang="de-DE" sz="2400" b="1" dirty="0">
                <a:solidFill>
                  <a:schemeClr val="tx1"/>
                </a:solidFill>
              </a:rPr>
              <a:t>installation costs </a:t>
            </a:r>
            <a:r>
              <a:rPr lang="en-GB" altLang="de-DE" sz="2400" dirty="0">
                <a:solidFill>
                  <a:schemeClr val="tx1"/>
                </a:solidFill>
              </a:rPr>
              <a:t>are about</a:t>
            </a:r>
            <a:r>
              <a:rPr lang="en-GB" altLang="de-DE" sz="2400" dirty="0">
                <a:solidFill>
                  <a:srgbClr val="C00000"/>
                </a:solidFill>
              </a:rPr>
              <a:t> € 3.300,- and € 5.200,- </a:t>
            </a:r>
            <a:r>
              <a:rPr lang="en-GB" altLang="de-DE" sz="2400" dirty="0">
                <a:solidFill>
                  <a:schemeClr val="tx1"/>
                </a:solidFill>
              </a:rPr>
              <a:t>are financed – as for</a:t>
            </a:r>
          </a:p>
          <a:p>
            <a:r>
              <a:rPr lang="en-GB" altLang="de-DE" sz="2400" dirty="0">
                <a:solidFill>
                  <a:schemeClr val="tx1"/>
                </a:solidFill>
              </a:rPr>
              <a:t>the replacement of the individual heating in the flats (</a:t>
            </a:r>
            <a:r>
              <a:rPr lang="en-GB" altLang="de-DE" sz="2400" i="1" dirty="0">
                <a:solidFill>
                  <a:schemeClr val="tx1"/>
                </a:solidFill>
              </a:rPr>
              <a:t>about € 5.000,-</a:t>
            </a:r>
            <a:r>
              <a:rPr lang="en-GB" altLang="de-DE" sz="2400" dirty="0">
                <a:solidFill>
                  <a:schemeClr val="tx1"/>
                </a:solidFill>
              </a:rPr>
              <a:t>) – with</a:t>
            </a:r>
          </a:p>
          <a:p>
            <a:r>
              <a:rPr lang="en-GB" altLang="de-DE" sz="2400" dirty="0">
                <a:solidFill>
                  <a:schemeClr val="tx1"/>
                </a:solidFill>
              </a:rPr>
              <a:t>the savings from the property</a:t>
            </a:r>
            <a:endParaRPr lang="en-GB" sz="2400" i="1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41737" y="3427477"/>
            <a:ext cx="10031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</a:t>
            </a:r>
            <a:r>
              <a:rPr lang="en-GB" sz="2400" b="1" dirty="0"/>
              <a:t>heating costs</a:t>
            </a:r>
            <a:r>
              <a:rPr lang="en-GB" sz="2400" dirty="0"/>
              <a:t>, that means the costs for energy are invoiced separately</a:t>
            </a:r>
          </a:p>
          <a:p>
            <a:r>
              <a:rPr lang="en-GB" sz="2400" dirty="0"/>
              <a:t>To our tenants acc. to the Heating Costs Ordinance ((</a:t>
            </a:r>
            <a:r>
              <a:rPr lang="en-GB" sz="2400" dirty="0" err="1"/>
              <a:t>HeizKG</a:t>
            </a:r>
            <a:r>
              <a:rPr lang="en-GB" sz="2400" dirty="0"/>
              <a:t> §2 Z 9+10)</a:t>
            </a:r>
          </a:p>
          <a:p>
            <a:r>
              <a:rPr lang="en-GB" sz="2400" dirty="0"/>
              <a:t>by means of a heating cost metering system.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45898" y="4844264"/>
            <a:ext cx="10124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de-DE" sz="2400" i="1" dirty="0">
                <a:solidFill>
                  <a:schemeClr val="tx1"/>
                </a:solidFill>
              </a:rPr>
              <a:t>As a bulk energy buyer we can charge our purchase prices to our customers</a:t>
            </a:r>
            <a:endParaRPr lang="en-GB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435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s Wohngebäude der Zukunft?"/>
          <p:cNvSpPr txBox="1">
            <a:spLocks/>
          </p:cNvSpPr>
          <p:nvPr/>
        </p:nvSpPr>
        <p:spPr>
          <a:xfrm>
            <a:off x="165846" y="0"/>
            <a:ext cx="9858507" cy="1116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457200" rtl="0" latinLnBrk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2pPr>
            <a:lvl3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3pPr>
            <a:lvl4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4pPr>
            <a:lvl5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5pPr>
            <a:lvl6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6pPr>
            <a:lvl7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7pPr>
            <a:lvl8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8pPr>
            <a:lvl9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hangingPunct="1"/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communication with our tenants</a:t>
            </a:r>
            <a:endParaRPr lang="de-DE" b="0" dirty="0"/>
          </a:p>
        </p:txBody>
      </p:sp>
      <p:sp>
        <p:nvSpPr>
          <p:cNvPr id="8" name="Foliennummernplatzhalter 2"/>
          <p:cNvSpPr txBox="1">
            <a:spLocks noGrp="1"/>
          </p:cNvSpPr>
          <p:nvPr>
            <p:ph type="sldNum" sz="quarter" idx="2"/>
          </p:nvPr>
        </p:nvSpPr>
        <p:spPr>
          <a:xfrm>
            <a:off x="11780694" y="6627313"/>
            <a:ext cx="158055" cy="24622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de-DE" dirty="0"/>
              <a:t>7</a:t>
            </a:r>
            <a:endParaRPr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78" y="1305417"/>
            <a:ext cx="5446018" cy="387385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289" y="1862012"/>
            <a:ext cx="5180586" cy="365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102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s Wohngebäude der Zukunft?"/>
          <p:cNvSpPr txBox="1">
            <a:spLocks/>
          </p:cNvSpPr>
          <p:nvPr/>
        </p:nvSpPr>
        <p:spPr>
          <a:xfrm>
            <a:off x="165845" y="935666"/>
            <a:ext cx="9858507" cy="557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457200" rtl="0" latinLnBrk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2pPr>
            <a:lvl3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3pPr>
            <a:lvl4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4pPr>
            <a:lvl5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5pPr>
            <a:lvl6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6pPr>
            <a:lvl7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7pPr>
            <a:lvl8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8pPr>
            <a:lvl9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hangingPunct="1"/>
            <a:r>
              <a:rPr lang="de-DE" sz="2400" i="1" dirty="0">
                <a:solidFill>
                  <a:srgbClr val="C00000"/>
                </a:solidFill>
                <a:latin typeface="Hind"/>
              </a:rPr>
              <a:t>„video-</a:t>
            </a:r>
            <a:r>
              <a:rPr lang="de-DE" sz="2400" i="1" dirty="0" err="1">
                <a:solidFill>
                  <a:srgbClr val="C00000"/>
                </a:solidFill>
                <a:latin typeface="Hind"/>
              </a:rPr>
              <a:t>teaser</a:t>
            </a:r>
            <a:r>
              <a:rPr lang="de-DE" sz="2400" i="1" dirty="0">
                <a:solidFill>
                  <a:srgbClr val="C00000"/>
                </a:solidFill>
                <a:latin typeface="Hind"/>
              </a:rPr>
              <a:t>“ …</a:t>
            </a:r>
            <a:endParaRPr lang="de-DE" sz="2400" b="0" i="1" dirty="0">
              <a:solidFill>
                <a:srgbClr val="C00000"/>
              </a:solidFill>
              <a:latin typeface="Hind"/>
            </a:endParaRPr>
          </a:p>
        </p:txBody>
      </p:sp>
      <p:sp>
        <p:nvSpPr>
          <p:cNvPr id="8" name="Foliennummernplatzhalter 2"/>
          <p:cNvSpPr txBox="1">
            <a:spLocks noGrp="1"/>
          </p:cNvSpPr>
          <p:nvPr>
            <p:ph type="sldNum" sz="quarter" idx="2"/>
          </p:nvPr>
        </p:nvSpPr>
        <p:spPr>
          <a:xfrm>
            <a:off x="11780694" y="6627313"/>
            <a:ext cx="158055" cy="24622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de-DE" dirty="0"/>
              <a:t>8</a:t>
            </a:r>
            <a:endParaRPr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95" y="2051775"/>
            <a:ext cx="8906970" cy="3617075"/>
          </a:xfrm>
          <a:prstGeom prst="rect">
            <a:avLst/>
          </a:prstGeom>
        </p:spPr>
      </p:pic>
      <p:sp>
        <p:nvSpPr>
          <p:cNvPr id="9" name="Das Wohngebäude der Zukunft?"/>
          <p:cNvSpPr txBox="1">
            <a:spLocks/>
          </p:cNvSpPr>
          <p:nvPr/>
        </p:nvSpPr>
        <p:spPr>
          <a:xfrm>
            <a:off x="165846" y="0"/>
            <a:ext cx="9858507" cy="1116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457200" rtl="0" latinLnBrk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2pPr>
            <a:lvl3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3pPr>
            <a:lvl4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4pPr>
            <a:lvl5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5pPr>
            <a:lvl6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6pPr>
            <a:lvl7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7pPr>
            <a:lvl8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8pPr>
            <a:lvl9pPr marL="0" marR="0" indent="0" algn="l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hangingPunct="1"/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communication with our tenants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0155220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Inhaltsplatzhalter 1"/>
          <p:cNvSpPr txBox="1">
            <a:spLocks noGrp="1"/>
          </p:cNvSpPr>
          <p:nvPr>
            <p:ph type="body" idx="1"/>
          </p:nvPr>
        </p:nvSpPr>
        <p:spPr>
          <a:xfrm>
            <a:off x="333933" y="1334806"/>
            <a:ext cx="10786785" cy="4837394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/>
            </a:pPr>
            <a:endParaRPr dirty="0"/>
          </a:p>
          <a:p>
            <a:pPr marL="0" indent="0" algn="ctr">
              <a:buSzTx/>
              <a:buNone/>
              <a:defRPr b="1"/>
            </a:pPr>
            <a:endParaRPr dirty="0"/>
          </a:p>
          <a:p>
            <a:pPr marL="0" indent="0" algn="ctr">
              <a:buSzTx/>
              <a:buNone/>
              <a:defRPr b="1"/>
            </a:pPr>
            <a:endParaRPr dirty="0"/>
          </a:p>
          <a:p>
            <a:pPr marL="0" indent="0" algn="ctr">
              <a:buSzTx/>
              <a:buNone/>
              <a:defRPr sz="36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4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thank you for your attention</a:t>
            </a:r>
            <a:r>
              <a:rPr sz="4000" dirty="0">
                <a:latin typeface="+mj-lt"/>
              </a:rPr>
              <a:t> </a:t>
            </a:r>
          </a:p>
        </p:txBody>
      </p:sp>
      <p:sp>
        <p:nvSpPr>
          <p:cNvPr id="171" name="Foliennummernplatzhalter 2"/>
          <p:cNvSpPr txBox="1">
            <a:spLocks noGrp="1"/>
          </p:cNvSpPr>
          <p:nvPr>
            <p:ph type="sldNum" sz="quarter" idx="2"/>
          </p:nvPr>
        </p:nvSpPr>
        <p:spPr>
          <a:xfrm>
            <a:off x="11693345" y="6628503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20827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3F3F3F"/>
      </a:dk1>
      <a:lt1>
        <a:srgbClr val="FFFFFF"/>
      </a:lt1>
      <a:dk2>
        <a:srgbClr val="A7A7A7"/>
      </a:dk2>
      <a:lt2>
        <a:srgbClr val="535353"/>
      </a:lt2>
      <a:accent1>
        <a:srgbClr val="D81D30"/>
      </a:accent1>
      <a:accent2>
        <a:srgbClr val="E9292F"/>
      </a:accent2>
      <a:accent3>
        <a:srgbClr val="BB2326"/>
      </a:accent3>
      <a:accent4>
        <a:srgbClr val="8C0C04"/>
      </a:accent4>
      <a:accent5>
        <a:srgbClr val="690902"/>
      </a:accent5>
      <a:accent6>
        <a:srgbClr val="BA1318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3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F3F3F"/>
            </a:solidFill>
            <a:effectLst/>
            <a:uFillTx/>
            <a:latin typeface="Hind"/>
            <a:ea typeface="Hind"/>
            <a:cs typeface="Hind"/>
            <a:sym typeface="Hi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3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F3F3F"/>
            </a:solidFill>
            <a:effectLst/>
            <a:uFillTx/>
            <a:latin typeface="Hind"/>
            <a:ea typeface="Hind"/>
            <a:cs typeface="Hind"/>
            <a:sym typeface="Hi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81D30"/>
      </a:accent1>
      <a:accent2>
        <a:srgbClr val="E9292F"/>
      </a:accent2>
      <a:accent3>
        <a:srgbClr val="BB2326"/>
      </a:accent3>
      <a:accent4>
        <a:srgbClr val="8C0C04"/>
      </a:accent4>
      <a:accent5>
        <a:srgbClr val="690902"/>
      </a:accent5>
      <a:accent6>
        <a:srgbClr val="BA1318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3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F3F3F"/>
            </a:solidFill>
            <a:effectLst/>
            <a:uFillTx/>
            <a:latin typeface="Hind"/>
            <a:ea typeface="Hind"/>
            <a:cs typeface="Hind"/>
            <a:sym typeface="Hi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3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F3F3F"/>
            </a:solidFill>
            <a:effectLst/>
            <a:uFillTx/>
            <a:latin typeface="Hind"/>
            <a:ea typeface="Hind"/>
            <a:cs typeface="Hind"/>
            <a:sym typeface="Hi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Breitbild</PresentationFormat>
  <Paragraphs>61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Calibri</vt:lpstr>
      <vt:lpstr>Helvetica</vt:lpstr>
      <vt:lpstr>Hind</vt:lpstr>
      <vt:lpstr>Signika</vt:lpstr>
      <vt:lpstr>Signika Light</vt:lpstr>
      <vt:lpstr>Wingdings</vt:lpstr>
      <vt:lpstr>Office Theme</vt:lpstr>
      <vt:lpstr>PowerPoint-Präsentation</vt:lpstr>
      <vt:lpstr>Fact-Sheet: SOZIALBAU AG</vt:lpstr>
      <vt:lpstr>Photo 1: central heating in the attic </vt:lpstr>
      <vt:lpstr>Photo 2: gas connection pipes for the individual flats</vt:lpstr>
      <vt:lpstr>Photo 3: graphic representation 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Bach</dc:creator>
  <cp:lastModifiedBy>Huber</cp:lastModifiedBy>
  <cp:revision>145</cp:revision>
  <cp:lastPrinted>2021-04-20T06:15:57Z</cp:lastPrinted>
  <dcterms:modified xsi:type="dcterms:W3CDTF">2022-05-11T11:59:38Z</dcterms:modified>
</cp:coreProperties>
</file>